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30"/>
  </p:notesMasterIdLst>
  <p:sldIdLst>
    <p:sldId id="269" r:id="rId2"/>
    <p:sldId id="258" r:id="rId3"/>
    <p:sldId id="257" r:id="rId4"/>
    <p:sldId id="283" r:id="rId5"/>
    <p:sldId id="260" r:id="rId6"/>
    <p:sldId id="424" r:id="rId7"/>
    <p:sldId id="261" r:id="rId8"/>
    <p:sldId id="412" r:id="rId9"/>
    <p:sldId id="415" r:id="rId10"/>
    <p:sldId id="414" r:id="rId11"/>
    <p:sldId id="416" r:id="rId12"/>
    <p:sldId id="417" r:id="rId13"/>
    <p:sldId id="418" r:id="rId14"/>
    <p:sldId id="275" r:id="rId15"/>
    <p:sldId id="419" r:id="rId16"/>
    <p:sldId id="420" r:id="rId17"/>
    <p:sldId id="279" r:id="rId18"/>
    <p:sldId id="421" r:id="rId19"/>
    <p:sldId id="422" r:id="rId20"/>
    <p:sldId id="423" r:id="rId21"/>
    <p:sldId id="284" r:id="rId22"/>
    <p:sldId id="285" r:id="rId23"/>
    <p:sldId id="286" r:id="rId24"/>
    <p:sldId id="287" r:id="rId25"/>
    <p:sldId id="288" r:id="rId26"/>
    <p:sldId id="289" r:id="rId27"/>
    <p:sldId id="293" r:id="rId28"/>
    <p:sldId id="291" r:id="rId29"/>
  </p:sldIdLst>
  <p:sldSz cx="12192000" cy="6858000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33CCFF"/>
    <a:srgbClr val="3366CC"/>
    <a:srgbClr val="0060A8"/>
    <a:srgbClr val="FFCCFF"/>
    <a:srgbClr val="FF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8152" autoAdjust="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0-Dokumenti\leto%202022\sestanki\12%20seja%20UO\Seznam_prejemnikov_za_leto_2020-preliminarni_podatki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0-Dokumenti\leto%202022\sestanki\12%20seja%20UO\Seznam_prejemnikov_za_leto_2020-preliminarni_podatk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šTEVILO ČLANOV PO</a:t>
            </a:r>
            <a:r>
              <a:rPr lang="sl-SI" baseline="0"/>
              <a:t> ZVEZAH</a:t>
            </a:r>
            <a:endParaRPr lang="sl-SI"/>
          </a:p>
        </c:rich>
      </c:tx>
      <c:layout>
        <c:manualLayout>
          <c:xMode val="edge"/>
          <c:yMode val="edge"/>
          <c:x val="6.4330676298015158E-2"/>
          <c:y val="2.9585806474658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5.8918832329057452E-2"/>
          <c:y val="0.19891014791375378"/>
          <c:w val="0.92386677017485486"/>
          <c:h val="0.589879314151151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'2022 11.11.'!$B$1</c:f>
              <c:strCache>
                <c:ptCount val="1"/>
                <c:pt idx="0">
                  <c:v>št. vseh članov Portal 2022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3BF-480C-A0EF-AA4C71C3286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3BF-480C-A0EF-AA4C71C32863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3BF-480C-A0EF-AA4C71C32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'2022 11.11.'!$A$2:$A$18</c:f>
              <c:strCache>
                <c:ptCount val="17"/>
                <c:pt idx="0">
                  <c:v>GTZ</c:v>
                </c:pt>
                <c:pt idx="1">
                  <c:v>PTZ</c:v>
                </c:pt>
                <c:pt idx="2">
                  <c:v>ŠTZ</c:v>
                </c:pt>
                <c:pt idx="3">
                  <c:v>TZBKN</c:v>
                </c:pt>
                <c:pt idx="4">
                  <c:v>TZDBK</c:v>
                </c:pt>
                <c:pt idx="5">
                  <c:v>SAŠKA</c:v>
                </c:pt>
                <c:pt idx="6">
                  <c:v>TZGP</c:v>
                </c:pt>
                <c:pt idx="7">
                  <c:v>TZ Nova Gorica</c:v>
                </c:pt>
                <c:pt idx="8">
                  <c:v>MZ LJ</c:v>
                </c:pt>
                <c:pt idx="9">
                  <c:v>OZ BREŽICE</c:v>
                </c:pt>
                <c:pt idx="10">
                  <c:v>OZ Grosuplje</c:v>
                </c:pt>
                <c:pt idx="11">
                  <c:v>OZ Ivančna Gorica</c:v>
                </c:pt>
                <c:pt idx="12">
                  <c:v>OZ Krško</c:v>
                </c:pt>
                <c:pt idx="13">
                  <c:v>OZ Medvode</c:v>
                </c:pt>
                <c:pt idx="14">
                  <c:v>OZ Sevnica</c:v>
                </c:pt>
                <c:pt idx="15">
                  <c:v>RZ KUM</c:v>
                </c:pt>
                <c:pt idx="16">
                  <c:v>SAMOSTOJNA</c:v>
                </c:pt>
              </c:strCache>
            </c:strRef>
          </c:cat>
          <c:val>
            <c:numRef>
              <c:f>'2022 11.11.'!$B$2:$B$18</c:f>
              <c:numCache>
                <c:formatCode>General</c:formatCode>
                <c:ptCount val="17"/>
                <c:pt idx="0">
                  <c:v>3389</c:v>
                </c:pt>
                <c:pt idx="1">
                  <c:v>1776</c:v>
                </c:pt>
                <c:pt idx="2">
                  <c:v>4003</c:v>
                </c:pt>
                <c:pt idx="3">
                  <c:v>788</c:v>
                </c:pt>
                <c:pt idx="4">
                  <c:v>756</c:v>
                </c:pt>
                <c:pt idx="5">
                  <c:v>3698</c:v>
                </c:pt>
                <c:pt idx="6">
                  <c:v>623</c:v>
                </c:pt>
                <c:pt idx="7">
                  <c:v>499</c:v>
                </c:pt>
                <c:pt idx="8">
                  <c:v>405</c:v>
                </c:pt>
                <c:pt idx="9">
                  <c:v>640</c:v>
                </c:pt>
                <c:pt idx="10">
                  <c:v>101</c:v>
                </c:pt>
                <c:pt idx="11">
                  <c:v>1094</c:v>
                </c:pt>
                <c:pt idx="12">
                  <c:v>109</c:v>
                </c:pt>
                <c:pt idx="13">
                  <c:v>811</c:v>
                </c:pt>
                <c:pt idx="14">
                  <c:v>101</c:v>
                </c:pt>
                <c:pt idx="15">
                  <c:v>485</c:v>
                </c:pt>
                <c:pt idx="16">
                  <c:v>4552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BF-480C-A0EF-AA4C71C32863}"/>
            </c:ext>
          </c:extLst>
        </c:ser>
        <c:ser>
          <c:idx val="1"/>
          <c:order val="1"/>
          <c:tx>
            <c:strRef>
              <c:f>'2022 11.11.'!$C$1</c:f>
              <c:strCache>
                <c:ptCount val="1"/>
                <c:pt idx="0">
                  <c:v>št. članov iz pristopnih izjav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dLbl>
              <c:idx val="3"/>
              <c:layout>
                <c:manualLayout>
                  <c:x val="-2.8690331060326746E-17"/>
                  <c:y val="6.23052959501557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BF-480C-A0EF-AA4C71C32863}"/>
                </c:ext>
              </c:extLst>
            </c:dLbl>
            <c:dLbl>
              <c:idx val="5"/>
              <c:layout>
                <c:manualLayout>
                  <c:x val="1.095461658841940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BF-480C-A0EF-AA4C71C32863}"/>
                </c:ext>
              </c:extLst>
            </c:dLbl>
            <c:dLbl>
              <c:idx val="6"/>
              <c:layout>
                <c:manualLayout>
                  <c:x val="1.2519561815336464E-2"/>
                  <c:y val="-2.80373831775700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3BF-480C-A0EF-AA4C71C32863}"/>
                </c:ext>
              </c:extLst>
            </c:dLbl>
            <c:dLbl>
              <c:idx val="7"/>
              <c:layout>
                <c:manualLayout>
                  <c:x val="4.6948356807511738E-3"/>
                  <c:y val="-1.86915887850467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BF-480C-A0EF-AA4C71C32863}"/>
                </c:ext>
              </c:extLst>
            </c:dLbl>
            <c:dLbl>
              <c:idx val="8"/>
              <c:layout>
                <c:manualLayout>
                  <c:x val="9.3896713615023476E-3"/>
                  <c:y val="-2.1806853582554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3BF-480C-A0EF-AA4C71C32863}"/>
                </c:ext>
              </c:extLst>
            </c:dLbl>
            <c:dLbl>
              <c:idx val="9"/>
              <c:layout>
                <c:manualLayout>
                  <c:x val="9.3896713615023476E-3"/>
                  <c:y val="-1.86915887850467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BF-480C-A0EF-AA4C71C32863}"/>
                </c:ext>
              </c:extLst>
            </c:dLbl>
            <c:dLbl>
              <c:idx val="10"/>
              <c:layout>
                <c:manualLayout>
                  <c:x val="3.1298904538341159E-3"/>
                  <c:y val="-9.34579439252336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3BF-480C-A0EF-AA4C71C32863}"/>
                </c:ext>
              </c:extLst>
            </c:dLbl>
            <c:dLbl>
              <c:idx val="11"/>
              <c:layout>
                <c:manualLayout>
                  <c:x val="4.6948356807511738E-3"/>
                  <c:y val="-4.04984423676013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3BF-480C-A0EF-AA4C71C32863}"/>
                </c:ext>
              </c:extLst>
            </c:dLbl>
            <c:dLbl>
              <c:idx val="12"/>
              <c:layout>
                <c:manualLayout>
                  <c:x val="6.2597809076682318E-3"/>
                  <c:y val="-3.11525253268575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8427168434931548E-2"/>
                      <c:h val="3.9766477788407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33BF-480C-A0EF-AA4C71C32863}"/>
                </c:ext>
              </c:extLst>
            </c:dLbl>
            <c:dLbl>
              <c:idx val="13"/>
              <c:layout>
                <c:manualLayout>
                  <c:x val="1.0954616588419291E-2"/>
                  <c:y val="-2.80373831775700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3BF-480C-A0EF-AA4C71C32863}"/>
                </c:ext>
              </c:extLst>
            </c:dLbl>
            <c:dLbl>
              <c:idx val="14"/>
              <c:layout>
                <c:manualLayout>
                  <c:x val="3.129890453834001E-3"/>
                  <c:y val="-3.11526479750778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3BF-480C-A0EF-AA4C71C32863}"/>
                </c:ext>
              </c:extLst>
            </c:dLbl>
            <c:dLbl>
              <c:idx val="15"/>
              <c:layout>
                <c:manualLayout>
                  <c:x val="4.6948356807512883E-3"/>
                  <c:y val="-1.86915887850468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3BF-480C-A0EF-AA4C71C32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l-S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'2022 11.11.'!$A$2:$A$18</c:f>
              <c:strCache>
                <c:ptCount val="17"/>
                <c:pt idx="0">
                  <c:v>GTZ</c:v>
                </c:pt>
                <c:pt idx="1">
                  <c:v>PTZ</c:v>
                </c:pt>
                <c:pt idx="2">
                  <c:v>ŠTZ</c:v>
                </c:pt>
                <c:pt idx="3">
                  <c:v>TZBKN</c:v>
                </c:pt>
                <c:pt idx="4">
                  <c:v>TZDBK</c:v>
                </c:pt>
                <c:pt idx="5">
                  <c:v>SAŠKA</c:v>
                </c:pt>
                <c:pt idx="6">
                  <c:v>TZGP</c:v>
                </c:pt>
                <c:pt idx="7">
                  <c:v>TZ Nova Gorica</c:v>
                </c:pt>
                <c:pt idx="8">
                  <c:v>MZ LJ</c:v>
                </c:pt>
                <c:pt idx="9">
                  <c:v>OZ BREŽICE</c:v>
                </c:pt>
                <c:pt idx="10">
                  <c:v>OZ Grosuplje</c:v>
                </c:pt>
                <c:pt idx="11">
                  <c:v>OZ Ivančna Gorica</c:v>
                </c:pt>
                <c:pt idx="12">
                  <c:v>OZ Krško</c:v>
                </c:pt>
                <c:pt idx="13">
                  <c:v>OZ Medvode</c:v>
                </c:pt>
                <c:pt idx="14">
                  <c:v>OZ Sevnica</c:v>
                </c:pt>
                <c:pt idx="15">
                  <c:v>RZ KUM</c:v>
                </c:pt>
                <c:pt idx="16">
                  <c:v>SAMOSTOJNA</c:v>
                </c:pt>
              </c:strCache>
            </c:strRef>
          </c:cat>
          <c:val>
            <c:numRef>
              <c:f>'2022 11.11.'!$C$2:$C$18</c:f>
              <c:numCache>
                <c:formatCode>General</c:formatCode>
                <c:ptCount val="17"/>
                <c:pt idx="0">
                  <c:v>7262</c:v>
                </c:pt>
                <c:pt idx="1">
                  <c:v>2589</c:v>
                </c:pt>
                <c:pt idx="2">
                  <c:v>5252</c:v>
                </c:pt>
                <c:pt idx="3">
                  <c:v>684</c:v>
                </c:pt>
                <c:pt idx="4">
                  <c:v>1147</c:v>
                </c:pt>
                <c:pt idx="5">
                  <c:v>3185</c:v>
                </c:pt>
                <c:pt idx="6">
                  <c:v>636</c:v>
                </c:pt>
                <c:pt idx="7">
                  <c:v>557</c:v>
                </c:pt>
                <c:pt idx="8">
                  <c:v>473</c:v>
                </c:pt>
                <c:pt idx="9">
                  <c:v>871</c:v>
                </c:pt>
                <c:pt idx="10">
                  <c:v>303</c:v>
                </c:pt>
                <c:pt idx="11">
                  <c:v>1133</c:v>
                </c:pt>
                <c:pt idx="12">
                  <c:v>218</c:v>
                </c:pt>
                <c:pt idx="13">
                  <c:v>748</c:v>
                </c:pt>
                <c:pt idx="14">
                  <c:v>178</c:v>
                </c:pt>
                <c:pt idx="15">
                  <c:v>722</c:v>
                </c:pt>
                <c:pt idx="16">
                  <c:v>9139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3BF-480C-A0EF-AA4C71C328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073943407"/>
        <c:axId val="2073950063"/>
      </c:barChart>
      <c:catAx>
        <c:axId val="207394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073950063"/>
        <c:crosses val="autoZero"/>
        <c:auto val="1"/>
        <c:lblAlgn val="ctr"/>
        <c:lblOffset val="100"/>
        <c:noMultiLvlLbl val="0"/>
      </c:catAx>
      <c:valAx>
        <c:axId val="20739500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207394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Opravljene prostovoljske 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'2022 11.11.'!$B$25</c:f>
              <c:strCache>
                <c:ptCount val="1"/>
                <c:pt idx="0">
                  <c:v>št. TD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'2022 11.11.'!$A$26:$A$29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'2022 11.11.'!$B$26:$B$29</c:f>
              <c:numCache>
                <c:formatCode>General</c:formatCode>
                <c:ptCount val="4"/>
                <c:pt idx="0">
                  <c:v>183</c:v>
                </c:pt>
                <c:pt idx="1">
                  <c:v>159</c:v>
                </c:pt>
                <c:pt idx="2">
                  <c:v>149</c:v>
                </c:pt>
                <c:pt idx="3">
                  <c:v>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13-46AF-8FFB-509E3B28679D}"/>
            </c:ext>
          </c:extLst>
        </c:ser>
        <c:ser>
          <c:idx val="1"/>
          <c:order val="1"/>
          <c:tx>
            <c:strRef>
              <c:f>'2022 11.11.'!$C$25</c:f>
              <c:strCache>
                <c:ptCount val="1"/>
                <c:pt idx="0">
                  <c:v>št. ur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'2022 11.11.'!$A$26:$A$29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'2022 11.11.'!$C$26:$C$29</c:f>
              <c:numCache>
                <c:formatCode>#,##0</c:formatCode>
                <c:ptCount val="4"/>
                <c:pt idx="0">
                  <c:v>143685</c:v>
                </c:pt>
                <c:pt idx="1">
                  <c:v>139291</c:v>
                </c:pt>
                <c:pt idx="2">
                  <c:v>157399</c:v>
                </c:pt>
                <c:pt idx="3">
                  <c:v>184657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13-46AF-8FFB-509E3B2867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7730975"/>
        <c:axId val="357720159"/>
      </c:lineChart>
      <c:catAx>
        <c:axId val="357730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57720159"/>
        <c:crosses val="autoZero"/>
        <c:auto val="1"/>
        <c:lblAlgn val="ctr"/>
        <c:lblOffset val="100"/>
        <c:noMultiLvlLbl val="0"/>
      </c:catAx>
      <c:valAx>
        <c:axId val="3577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357730975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sl-S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 baseline="0" dirty="0"/>
              <a:t>62 društev/zvez je od 1.1.-12-11-2022 opravilo od 1.000 do 9.467 prostovoljskih ur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>
        <c:manualLayout>
          <c:layoutTarget val="inner"/>
          <c:xMode val="edge"/>
          <c:yMode val="edge"/>
          <c:x val="0.1590724994926965"/>
          <c:y val="8.4112723067644002E-2"/>
          <c:w val="0.81920168724156628"/>
          <c:h val="0.8795198297298900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'prostovo.ure 2022 '!$B$1</c:f>
              <c:strCache>
                <c:ptCount val="1"/>
                <c:pt idx="0">
                  <c:v> Porabljen čas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'prostovo.ure 2022 '!$A$2:$A$63</c:f>
              <c:strCache>
                <c:ptCount val="62"/>
                <c:pt idx="0">
                  <c:v>TD Žirovski vrh</c:v>
                </c:pt>
                <c:pt idx="1">
                  <c:v>KTD Baška dediščina</c:v>
                </c:pt>
                <c:pt idx="2">
                  <c:v>Etnografsko društvo Cigani Dornava</c:v>
                </c:pt>
                <c:pt idx="3">
                  <c:v>Društvo za ohranjanje dediščine</c:v>
                </c:pt>
                <c:pt idx="4">
                  <c:v>KETŠD Alojz Mihelčič Harije</c:v>
                </c:pt>
                <c:pt idx="5">
                  <c:v>TD Suha Krajina</c:v>
                </c:pt>
                <c:pt idx="6">
                  <c:v>KUD Galiarda Celje</c:v>
                </c:pt>
                <c:pt idx="7">
                  <c:v>TD Šalek</c:v>
                </c:pt>
                <c:pt idx="8">
                  <c:v>TD Tržišče</c:v>
                </c:pt>
                <c:pt idx="9">
                  <c:v>RTZ Saška</c:v>
                </c:pt>
                <c:pt idx="10">
                  <c:v>TZS</c:v>
                </c:pt>
                <c:pt idx="11">
                  <c:v>TD Dobrna</c:v>
                </c:pt>
                <c:pt idx="12">
                  <c:v>TD Šentilj pri Velenju</c:v>
                </c:pt>
                <c:pt idx="13">
                  <c:v>TD Ostrovrharji Svibno</c:v>
                </c:pt>
                <c:pt idx="14">
                  <c:v>TD Rimske Toplice</c:v>
                </c:pt>
                <c:pt idx="15">
                  <c:v>TD Podlehnik</c:v>
                </c:pt>
                <c:pt idx="16">
                  <c:v>TD Polževo</c:v>
                </c:pt>
                <c:pt idx="17">
                  <c:v>TD REVIVAS </c:v>
                </c:pt>
                <c:pt idx="18">
                  <c:v>TD Vrtnica</c:v>
                </c:pt>
                <c:pt idx="19">
                  <c:v>TKD  Babinci</c:v>
                </c:pt>
                <c:pt idx="20">
                  <c:v>TD Dobrepolje</c:v>
                </c:pt>
                <c:pt idx="21">
                  <c:v>TKD Moščanci</c:v>
                </c:pt>
                <c:pt idx="22">
                  <c:v>TD Vinska Gora</c:v>
                </c:pt>
                <c:pt idx="23">
                  <c:v>TD Most na Soči</c:v>
                </c:pt>
                <c:pt idx="24">
                  <c:v>TD Železniki</c:v>
                </c:pt>
                <c:pt idx="25">
                  <c:v>TKD Tuščak Bač</c:v>
                </c:pt>
                <c:pt idx="26">
                  <c:v>TD Tuhinjska dolina</c:v>
                </c:pt>
                <c:pt idx="27">
                  <c:v>TD Goričane - Vaše</c:v>
                </c:pt>
                <c:pt idx="28">
                  <c:v>TD Podbrdo</c:v>
                </c:pt>
                <c:pt idx="29">
                  <c:v>TD Polenšak</c:v>
                </c:pt>
                <c:pt idx="30">
                  <c:v>TD Skorno</c:v>
                </c:pt>
                <c:pt idx="31">
                  <c:v>TD Cven</c:v>
                </c:pt>
                <c:pt idx="32">
                  <c:v>Društvo za razvoj podeželja Laz</c:v>
                </c:pt>
                <c:pt idx="33">
                  <c:v>TD Radlje ob Dravi</c:v>
                </c:pt>
                <c:pt idx="34">
                  <c:v>VKITŠD Bakovci</c:v>
                </c:pt>
                <c:pt idx="35">
                  <c:v>TD Tabor - Št.Jurij</c:v>
                </c:pt>
                <c:pt idx="36">
                  <c:v>TD Šempeter v Savinjski dolini</c:v>
                </c:pt>
                <c:pt idx="37">
                  <c:v>TD Vitica</c:v>
                </c:pt>
                <c:pt idx="38">
                  <c:v>Društvo Izviri Dobrina</c:v>
                </c:pt>
                <c:pt idx="39">
                  <c:v>KTD  Vitovlje</c:v>
                </c:pt>
                <c:pt idx="40">
                  <c:v>ŠTRK Slovenija </c:v>
                </c:pt>
                <c:pt idx="41">
                  <c:v>TKŠD Pečarovci</c:v>
                </c:pt>
                <c:pt idx="42">
                  <c:v>TD Kapele</c:v>
                </c:pt>
                <c:pt idx="43">
                  <c:v>TD Naš kraj</c:v>
                </c:pt>
                <c:pt idx="44">
                  <c:v>TD Viničar</c:v>
                </c:pt>
                <c:pt idx="45">
                  <c:v>DŠKT Skala Kubed</c:v>
                </c:pt>
                <c:pt idx="46">
                  <c:v>TD Kanal ob Soči</c:v>
                </c:pt>
                <c:pt idx="47">
                  <c:v>TD Pekre</c:v>
                </c:pt>
                <c:pt idx="48">
                  <c:v>OTZ Velenje</c:v>
                </c:pt>
                <c:pt idx="49">
                  <c:v>TD Turistično športno društvo Kostel</c:v>
                </c:pt>
                <c:pt idx="50">
                  <c:v>TD Stara Cesta</c:v>
                </c:pt>
                <c:pt idx="51">
                  <c:v>TD Braslovče</c:v>
                </c:pt>
                <c:pt idx="52">
                  <c:v>TD Blagajana - Vrhnika</c:v>
                </c:pt>
                <c:pt idx="53">
                  <c:v>TD Mozirje</c:v>
                </c:pt>
                <c:pt idx="54">
                  <c:v>TD Šmarna gora-Tacen</c:v>
                </c:pt>
                <c:pt idx="55">
                  <c:v>TD Društvo Trillek</c:v>
                </c:pt>
                <c:pt idx="56">
                  <c:v>OZKTD Puconci</c:v>
                </c:pt>
                <c:pt idx="57">
                  <c:v>TD Kamnica</c:v>
                </c:pt>
                <c:pt idx="58">
                  <c:v>TD Dravograd</c:v>
                </c:pt>
                <c:pt idx="59">
                  <c:v>TD Krka</c:v>
                </c:pt>
                <c:pt idx="60">
                  <c:v>TD Škocjan</c:v>
                </c:pt>
                <c:pt idx="61">
                  <c:v>TKD Lokovec</c:v>
                </c:pt>
              </c:strCache>
            </c:strRef>
          </c:cat>
          <c:val>
            <c:numRef>
              <c:f>'prostovo.ure 2022 '!$B$2:$B$63</c:f>
              <c:numCache>
                <c:formatCode>_-* #,##0_-;\-* #,##0_-;_-* "-"??_-;_-@_-</c:formatCode>
                <c:ptCount val="62"/>
                <c:pt idx="0">
                  <c:v>9467</c:v>
                </c:pt>
                <c:pt idx="1">
                  <c:v>6428</c:v>
                </c:pt>
                <c:pt idx="2">
                  <c:v>6287</c:v>
                </c:pt>
                <c:pt idx="3">
                  <c:v>5282</c:v>
                </c:pt>
                <c:pt idx="4">
                  <c:v>5045</c:v>
                </c:pt>
                <c:pt idx="5">
                  <c:v>4526</c:v>
                </c:pt>
                <c:pt idx="6">
                  <c:v>4425</c:v>
                </c:pt>
                <c:pt idx="7">
                  <c:v>4198</c:v>
                </c:pt>
                <c:pt idx="8">
                  <c:v>4060</c:v>
                </c:pt>
                <c:pt idx="9">
                  <c:v>3556</c:v>
                </c:pt>
                <c:pt idx="10">
                  <c:v>3263</c:v>
                </c:pt>
                <c:pt idx="11">
                  <c:v>2924</c:v>
                </c:pt>
                <c:pt idx="12">
                  <c:v>2561</c:v>
                </c:pt>
                <c:pt idx="13">
                  <c:v>2544</c:v>
                </c:pt>
                <c:pt idx="14">
                  <c:v>2516</c:v>
                </c:pt>
                <c:pt idx="15">
                  <c:v>2457</c:v>
                </c:pt>
                <c:pt idx="16">
                  <c:v>2444</c:v>
                </c:pt>
                <c:pt idx="17">
                  <c:v>2438</c:v>
                </c:pt>
                <c:pt idx="18">
                  <c:v>2371</c:v>
                </c:pt>
                <c:pt idx="19">
                  <c:v>2358</c:v>
                </c:pt>
                <c:pt idx="20">
                  <c:v>2302</c:v>
                </c:pt>
                <c:pt idx="21">
                  <c:v>2289</c:v>
                </c:pt>
                <c:pt idx="22">
                  <c:v>2230</c:v>
                </c:pt>
                <c:pt idx="23">
                  <c:v>2206</c:v>
                </c:pt>
                <c:pt idx="24">
                  <c:v>2074</c:v>
                </c:pt>
                <c:pt idx="25">
                  <c:v>2064</c:v>
                </c:pt>
                <c:pt idx="26">
                  <c:v>2063</c:v>
                </c:pt>
                <c:pt idx="27">
                  <c:v>2060</c:v>
                </c:pt>
                <c:pt idx="28">
                  <c:v>2037</c:v>
                </c:pt>
                <c:pt idx="29">
                  <c:v>2031</c:v>
                </c:pt>
                <c:pt idx="30">
                  <c:v>2024</c:v>
                </c:pt>
                <c:pt idx="31">
                  <c:v>1939</c:v>
                </c:pt>
                <c:pt idx="32">
                  <c:v>1917</c:v>
                </c:pt>
                <c:pt idx="33">
                  <c:v>1899</c:v>
                </c:pt>
                <c:pt idx="34">
                  <c:v>1778</c:v>
                </c:pt>
                <c:pt idx="35">
                  <c:v>1656</c:v>
                </c:pt>
                <c:pt idx="36">
                  <c:v>1625</c:v>
                </c:pt>
                <c:pt idx="37">
                  <c:v>1568</c:v>
                </c:pt>
                <c:pt idx="38">
                  <c:v>1554</c:v>
                </c:pt>
                <c:pt idx="39">
                  <c:v>1512</c:v>
                </c:pt>
                <c:pt idx="40">
                  <c:v>1511</c:v>
                </c:pt>
                <c:pt idx="41">
                  <c:v>1437</c:v>
                </c:pt>
                <c:pt idx="42">
                  <c:v>1430</c:v>
                </c:pt>
                <c:pt idx="43">
                  <c:v>1425</c:v>
                </c:pt>
                <c:pt idx="44">
                  <c:v>1407</c:v>
                </c:pt>
                <c:pt idx="45">
                  <c:v>1375</c:v>
                </c:pt>
                <c:pt idx="46">
                  <c:v>1367</c:v>
                </c:pt>
                <c:pt idx="47">
                  <c:v>1354</c:v>
                </c:pt>
                <c:pt idx="48">
                  <c:v>1330</c:v>
                </c:pt>
                <c:pt idx="49">
                  <c:v>1328</c:v>
                </c:pt>
                <c:pt idx="50">
                  <c:v>1216</c:v>
                </c:pt>
                <c:pt idx="51">
                  <c:v>1206</c:v>
                </c:pt>
                <c:pt idx="52">
                  <c:v>1168</c:v>
                </c:pt>
                <c:pt idx="53">
                  <c:v>1136</c:v>
                </c:pt>
                <c:pt idx="54">
                  <c:v>1114</c:v>
                </c:pt>
                <c:pt idx="55">
                  <c:v>1111</c:v>
                </c:pt>
                <c:pt idx="56">
                  <c:v>1092</c:v>
                </c:pt>
                <c:pt idx="57">
                  <c:v>1070</c:v>
                </c:pt>
                <c:pt idx="58">
                  <c:v>1054</c:v>
                </c:pt>
                <c:pt idx="59">
                  <c:v>1049</c:v>
                </c:pt>
                <c:pt idx="60">
                  <c:v>1033</c:v>
                </c:pt>
                <c:pt idx="61">
                  <c:v>1022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5-4231-91AC-493BAB31068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74969055"/>
        <c:axId val="174968223"/>
      </c:barChart>
      <c:catAx>
        <c:axId val="1749690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4968223"/>
        <c:crosses val="autoZero"/>
        <c:auto val="1"/>
        <c:lblAlgn val="ctr"/>
        <c:lblOffset val="100"/>
        <c:noMultiLvlLbl val="0"/>
      </c:catAx>
      <c:valAx>
        <c:axId val="1749682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174969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00" b="0">
                <a:solidFill>
                  <a:sysClr val="windowText" lastClr="000000"/>
                </a:solidFill>
              </a:rPr>
              <a:t>DONACIJA IZ NASLOVA</a:t>
            </a:r>
            <a:r>
              <a:rPr lang="sl-SI" sz="1000" b="0">
                <a:solidFill>
                  <a:sysClr val="windowText" lastClr="000000"/>
                </a:solidFill>
              </a:rPr>
              <a:t> DOHODNINE</a:t>
            </a:r>
            <a:r>
              <a:rPr lang="sl-SI" sz="1000" b="0" baseline="0">
                <a:solidFill>
                  <a:sysClr val="windowText" lastClr="000000"/>
                </a:solidFill>
              </a:rPr>
              <a:t> 2020</a:t>
            </a:r>
            <a:r>
              <a:rPr lang="en-US" sz="1000" b="0">
                <a:solidFill>
                  <a:sysClr val="windowText" lastClr="000000"/>
                </a:solidFill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99FF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C88-43E2-8077-DB9866BDB1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C88-43E2-8077-DB9866BDB16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C88-43E2-8077-DB9866BDB16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l-S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C88-43E2-8077-DB9866BDB16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PLANINSKA ZVEZA SLOVENIJE                                                                           </c:v>
                </c:pt>
                <c:pt idx="1">
                  <c:v>TURISTIČNA ZVEZA SLOVENIJE                                                                          </c:v>
                </c:pt>
              </c:strCache>
            </c:strRef>
          </c:cat>
          <c:val>
            <c:numRef>
              <c:f>List1!$B$2:$B$3</c:f>
              <c:numCache>
                <c:formatCode>_-* #,##0\ [$€-1]_-;\-* #,##0\ [$€-1]_-;_-* "-"??\ [$€-1]_-;_-@_-</c:formatCode>
                <c:ptCount val="2"/>
                <c:pt idx="0">
                  <c:v>23038.44</c:v>
                </c:pt>
                <c:pt idx="1">
                  <c:v>816.67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C88-43E2-8077-DB9866BDB1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l-S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sl-SI"/>
              <a:t>P</a:t>
            </a:r>
            <a:r>
              <a:rPr lang="en-US"/>
              <a:t>ovprečna vredno</a:t>
            </a:r>
            <a:r>
              <a:rPr lang="sl-SI"/>
              <a:t>st na TD</a:t>
            </a:r>
            <a:endParaRPr lang="en-US"/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3399FF"/>
              </a:solidFill>
            </c:spPr>
            <c:extLst>
              <c:ext xmlns:c16="http://schemas.microsoft.com/office/drawing/2014/chart" uri="{C3380CC4-5D6E-409C-BE32-E72D297353CC}">
                <c16:uniqueId val="{00000001-967D-4EB4-96BE-AF1E35F1A4E9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967D-4EB4-96BE-AF1E35F1A4E9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967D-4EB4-96BE-AF1E35F1A4E9}"/>
              </c:ext>
            </c:extLst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 351 €€ ; 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67D-4EB4-96BE-AF1E35F1A4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sl-SI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'ajpes graf'!$B$12:$B$14</c:f>
              <c:strCache>
                <c:ptCount val="3"/>
                <c:pt idx="0">
                  <c:v>Prihodki od dejavnosti OD TEGA: iz opravljanja pridobitne dejavnosti</c:v>
                </c:pt>
                <c:pt idx="1">
                  <c:v>Članarine in prispevki članov </c:v>
                </c:pt>
                <c:pt idx="2">
                  <c:v>Subvencije, razpisi</c:v>
                </c:pt>
              </c:strCache>
            </c:strRef>
          </c:cat>
          <c:val>
            <c:numRef>
              <c:f>'ajpes graf'!$C$12:$C$14</c:f>
              <c:numCache>
                <c:formatCode>_-* #,##0\ [$€-1]_-;\-* #,##0\ [$€-1]_-;_-* "-"??\ [$€-1]_-;_-@_-</c:formatCode>
                <c:ptCount val="3"/>
                <c:pt idx="0">
                  <c:v>5806</c:v>
                </c:pt>
                <c:pt idx="1">
                  <c:v>351</c:v>
                </c:pt>
                <c:pt idx="2">
                  <c:v>9839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67D-4EB4-96BE-AF1E35F1A4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sz="1600"/>
          </a:pPr>
          <a:endParaRPr lang="sl-SI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List1!$A$4:$A$22</cx:f>
        <cx:lvl ptCount="19">
          <cx:pt idx="0">19</cx:pt>
          <cx:pt idx="1">KULTURNO TURISTIČNO DRUŠTVO VOGRSKO                                                                 </cx:pt>
          <cx:pt idx="2">DRUŠTVO ZA OHRANJANJE DEDIŠČINE                                                                     </cx:pt>
          <cx:pt idx="3">KULTURNO TURISTIČNO DRUŠTVO MOŠČANCI                                                                </cx:pt>
          <cx:pt idx="4">KULTURNO TURISTIČNO DRUŠTVO MIKLAVŽ PRI ORMOŽU                                                      </cx:pt>
          <cx:pt idx="5">TURISTIČNO DRUŠTVO KOČEVJE                                                                          </cx:pt>
          <cx:pt idx="6">TURISTIČNO DRUŠTVO TUHINJSKA DOLINA                                                                 </cx:pt>
          <cx:pt idx="7">TURISTIČNO ŠPORTNO DRUŠTVO KOSTEL                                                                   </cx:pt>
          <cx:pt idx="8">TURISTIČNO DRUŠTVO CER CEROVO                                                                       </cx:pt>
          <cx:pt idx="9">ŠPORTNO, KULTURNO, TURISTIČNO, KMETIJSKO, UMETNOSTNO DRUŠTVO GAS VRTEJBA                            </cx:pt>
          <cx:pt idx="10">TURISTIČNO KULTURNO DRUŠTVO BABINCI                                                                 </cx:pt>
          <cx:pt idx="11">TURISTIČNO DRUŠTVO PUDGURA                                                                          </cx:pt>
          <cx:pt idx="12">TURISTIČNO DRUŠTVO VOJNIK                                                                           </cx:pt>
          <cx:pt idx="13">TURISTIČNO DRUŠTVO POSTOJNA                                                                         </cx:pt>
          <cx:pt idx="14">TURISTIČNA ZVEZA NOVA GORICA                                                                        </cx:pt>
          <cx:pt idx="15">TURISTIČNA ZVEZA VELENJE                                                                            </cx:pt>
          <cx:pt idx="16">TURISTIČNO DRUŠTVO BARJE                                                                            </cx:pt>
          <cx:pt idx="17">TURISTIČNO DRUŠTVO KANJA TRZIN                                                                      </cx:pt>
          <cx:pt idx="18">TURISTIČNO NARODOPISNO DRUŠTVO RAZKRIŽJE                                                            </cx:pt>
        </cx:lvl>
      </cx:strDim>
      <cx:numDim type="val">
        <cx:f>List1!$B$4:$B$22</cx:f>
        <cx:lvl ptCount="19" formatCode="#.##0,00">
          <cx:pt idx="0">780.48000000000002</cx:pt>
          <cx:pt idx="1">730.25999999999999</cx:pt>
          <cx:pt idx="2">665.53999999999996</cx:pt>
          <cx:pt idx="3">614.80999999999995</cx:pt>
          <cx:pt idx="4">387.86000000000001</cx:pt>
          <cx:pt idx="5">284.13999999999999</cx:pt>
          <cx:pt idx="6">244.28999999999999</cx:pt>
          <cx:pt idx="7">236.81999999999999</cx:pt>
          <cx:pt idx="8">181.43000000000001</cx:pt>
          <cx:pt idx="9">175.02000000000001</cx:pt>
          <cx:pt idx="10">108.45999999999999</cx:pt>
          <cx:pt idx="11">94.129999999999995</cx:pt>
          <cx:pt idx="12">68.290000000000006</cx:pt>
          <cx:pt idx="13">29.559999999999999</cx:pt>
          <cx:pt idx="14">1</cx:pt>
          <cx:pt idx="15">1</cx:pt>
          <cx:pt idx="16">1</cx:pt>
          <cx:pt idx="17">1</cx:pt>
          <cx:pt idx="18">1</cx:pt>
        </cx:lvl>
      </cx:numDim>
    </cx:data>
  </cx:chartData>
  <cx:chart>
    <cx:title pos="t" align="ctr" overlay="0">
      <cx:tx>
        <cx:txData>
          <cx:v>DONACIJA IZ NASLOVA DOHODNINE 2020 ZA 19 TD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sl-SI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DONACIJA IZ NASLOVA DOHODNINE 2020 ZA 19 TD</a:t>
          </a:r>
        </a:p>
      </cx:txPr>
    </cx:title>
    <cx:plotArea>
      <cx:plotAreaRegion>
        <cx:series layoutId="clusteredColumn" uniqueId="{3FDB2792-21F8-4C3C-9607-6A68D0FAA1C6}">
          <cx:dataId val="0"/>
          <cx:layoutPr>
            <cx:aggregation/>
          </cx:layoutPr>
          <cx:axisId val="1"/>
        </cx:series>
        <cx:series layoutId="paretoLine" ownerIdx="0" uniqueId="{1FF46506-6BDE-49B8-9BE0-9D0AFB127B30}">
          <cx:spPr>
            <a:ln>
              <a:solidFill>
                <a:schemeClr val="bg1"/>
              </a:solidFill>
              <a:prstDash val="sysDot"/>
            </a:ln>
          </cx:spPr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PZS!$A$3:$A$145</cx:f>
        <cx:lvl ptCount="143">
          <cx:pt idx="0">PD  TOLMIN                                                                            </cx:pt>
          <cx:pt idx="1">PD  MISLINJA                                                                          </cx:pt>
          <cx:pt idx="2">PD  KRANJ                                                                             </cx:pt>
          <cx:pt idx="3">PD  CELJE - MATICA                                                                    </cx:pt>
          <cx:pt idx="4">PD  DRAGO BREGAR - LJUBLJANA                                                          </cx:pt>
          <cx:pt idx="5">PD  LJUBLJANA - MATICA                                                                </cx:pt>
          <cx:pt idx="6">PD  OJSTRICA CELJE                                                                    </cx:pt>
          <cx:pt idx="7">PD  FRAM                                                                              </cx:pt>
          <cx:pt idx="8">PD  ŠMARTNO OB PAKI                                                                   </cx:pt>
          <cx:pt idx="9">PD  RAŠICA                                                                            </cx:pt>
          <cx:pt idx="10">PD  DOMŽALE                                                                           </cx:pt>
          <cx:pt idx="11">PD  ČRNUČE                                                                            </cx:pt>
          <cx:pt idx="12">PD  ŽELEZNIČAR LJUBLJANA                                                              </cx:pt>
          <cx:pt idx="13">PD  RUŠE                                                                              </cx:pt>
          <cx:pt idx="14">PD  ČRNOMELJ                                                                          </cx:pt>
          <cx:pt idx="15">PD  PTUJ                                                                              </cx:pt>
          <cx:pt idx="16">PD  ISKRA LJUBLJANA                                                                   </cx:pt>
          <cx:pt idx="17">PD  KAMNIK                                                                            </cx:pt>
          <cx:pt idx="18">PD  SLOVENSKA BISTRICA                                                                </cx:pt>
          <cx:pt idx="19">PD  SLIVNICA PRI CELJU                                                                </cx:pt>
          <cx:pt idx="20">PD  POSTOJNA                                                                          </cx:pt>
          <cx:pt idx="21">PD  PALOMA SLADKI VRH                                                                 </cx:pt>
          <cx:pt idx="22">PD  NOVA GORICA                                                                       </cx:pt>
          <cx:pt idx="23">PD  IDRIJA                                                                            </cx:pt>
          <cx:pt idx="24">PD  GRMADA CELJE                                                                      </cx:pt>
          <cx:pt idx="25">PD  POŠTE IN TELEKOMA LJUBLJANA                                                       </cx:pt>
          <cx:pt idx="26">PD  KRKA NOVO MESTO                                                                   </cx:pt>
          <cx:pt idx="27">PD  VRHNIKA                                                                           </cx:pt>
          <cx:pt idx="28">PD  LITIJA                                                                            </cx:pt>
          <cx:pt idx="29">PD  DRAMLJE                                                                           </cx:pt>
          <cx:pt idx="30">PD  TAM MARIBOR                                                                       </cx:pt>
          <cx:pt idx="31">PD  BOHOR SENOVO                                                                      </cx:pt>
          <cx:pt idx="32">PD  MORAVČE                                                                           </cx:pt>
          <cx:pt idx="33">PD  LOVRENC NA POHORJU                                                                </cx:pt>
          <cx:pt idx="34">PD  VITANJE                                                                           </cx:pt>
          <cx:pt idx="35">PD  RADOVLJICA                                                                        </cx:pt>
          <cx:pt idx="36">PD  VELENJE                                                                           </cx:pt>
          <cx:pt idx="37">PD  KRANJSKA GORA                                                                     </cx:pt>
          <cx:pt idx="38">PD  ŠENTJUR PRI CELJU                                                                 </cx:pt>
          <cx:pt idx="39">PD  AJDOVŠČINA                                                                        </cx:pt>
          <cx:pt idx="40">PD  ONGER TRZIN                                                                       </cx:pt>
          <cx:pt idx="41">PD  ŽIROVNICA                                                                         </cx:pt>
          <cx:pt idx="42">PD  POLJČANE                                                                          </cx:pt>
          <cx:pt idx="43">PD  LENART                                                                            </cx:pt>
          <cx:pt idx="44">PD  MARIBOR MATICA                                                                    </cx:pt>
          <cx:pt idx="45">PD  ŠKALE - HRASTOVEC                                                                 </cx:pt>
          <cx:pt idx="46">PD  NAZARJE                                                                           </cx:pt>
          <cx:pt idx="47">PD  SEŽANA                                                                            </cx:pt>
          <cx:pt idx="48">PD  ŽIRI                                                                              </cx:pt>
          <cx:pt idx="49">PD  DOBRNA                                                                            </cx:pt>
          <cx:pt idx="50">PD  JESENICE                                                                          </cx:pt>
          <cx:pt idx="51">PD  POŠTE IN TELEKOMA CELJE                                                           </cx:pt>
          <cx:pt idx="52">PD  HRASTNIK                                                                          </cx:pt>
          <cx:pt idx="53">PD  POLET ŠENTRUPERT                                                                  </cx:pt>
          <cx:pt idx="54">PD  PREDDVOR                                                                          </cx:pt>
          <cx:pt idx="55">PD  KOČEVJE                                                                           </cx:pt>
          <cx:pt idx="56">PD  MATICA MURSKA SOBOTA                                                              </cx:pt>
          <cx:pt idx="57">PD  ŠENTJERNEJ                                                                        </cx:pt>
          <cx:pt idx="58">PD  GROSUPLJE                                                                         </cx:pt>
          <cx:pt idx="59">PD  LISCA SEVNICA                                                                     </cx:pt>
          <cx:pt idx="60">PD  ''BRICNIK'' MUTA                                                                  </cx:pt>
          <cx:pt idx="61">PD  BRDA                                                                              </cx:pt>
          <cx:pt idx="62">PD  LPP                                                                               </cx:pt>
          <cx:pt idx="63">PD  MAKS MEŠKO ORMOŽ                                                                  </cx:pt>
          <cx:pt idx="64">PD  REGA LOG                                                                          </cx:pt>
          <cx:pt idx="65">PD  ŽALEC                                                                             </cx:pt>
          <cx:pt idx="66">PD  MEŽICA                                                                            </cx:pt>
          <cx:pt idx="67">PD  KRIŽE                                                                             </cx:pt>
          <cx:pt idx="68">PD  PREBOLD                                                                           </cx:pt>
          <cx:pt idx="69">PD  VIDEM KRŠKO                                                                       </cx:pt>
          <cx:pt idx="70">PD  ŠEMPETER V SAVINJSKI DOLINI                                                       </cx:pt>
          <cx:pt idx="71">PD  HORJUL                                                                            </cx:pt>
          <cx:pt idx="72">PD  BLAGAJANA                                                                         </cx:pt>
          <cx:pt idx="73">PD  ISKRA KRANJ                                                                       </cx:pt>
          <cx:pt idx="74">PD  METLIKA                                                                           </cx:pt>
          <cx:pt idx="75">PD  KOBARID                                                                           </cx:pt>
          <cx:pt idx="76">PD  DOVJE - MOJSTRANA                                                                 </cx:pt>
          <cx:pt idx="77">PD  MERCATOR                                                                          </cx:pt>
          <cx:pt idx="78">PD  SLOVENJ GRADEC                                                                    </cx:pt>
          <cx:pt idx="79">PD  SATURNUS                                                                          </cx:pt>
          <cx:pt idx="80">PD  VRELEC-ROGAŠKA                                                                    </cx:pt>
          <cx:pt idx="81">PD  ŠKOFJA LOKA                                                                       </cx:pt>
          <cx:pt idx="82">PD  ŠMARNA GORA                                                                       </cx:pt>
          <cx:pt idx="83">PD  ŠMARJE PRI JELŠAH                                                                 </cx:pt>
          <cx:pt idx="84">PD  ŠOŠTANJ                                                                           </cx:pt>
          <cx:pt idx="85">PD  NAVEZA                                                                            </cx:pt>
          <cx:pt idx="86">PD  TRŽIČ                                                                             </cx:pt>
          <cx:pt idx="87">PD  LJUBNO OB SAVINJI                                                                 </cx:pt>
          <cx:pt idx="88">PD  VIPAVA                                                                            </cx:pt>
          <cx:pt idx="89">PD  GORNJI GRAD                                                                       </cx:pt>
          <cx:pt idx="90">PD  SVETI VID                                                                         </cx:pt>
          <cx:pt idx="91">PD  LOČE                                                                              </cx:pt>
          <cx:pt idx="92">PD  ATOMSKE TOPLICE PODČETRTEK                                                        </cx:pt>
          <cx:pt idx="93">PD  SNEŽNIK ILIRSKA BISTRICA                                                          </cx:pt>
          <cx:pt idx="94">PD  JAVORNIK KOR. BELA                                                                </cx:pt>
          <cx:pt idx="95">PD  GOZD MARTULJK                                                                     </cx:pt>
          <cx:pt idx="96">PD  POHORJE ZGORNJA POLSKAVA                                                          </cx:pt>
          <cx:pt idx="97">PD  LENDAVA - HEGYMÁSZÓ EGYESÜLET LENDVA                                              </cx:pt>
          <cx:pt idx="98">PD  DONAČKA GORA STOPERCE                                                             </cx:pt>
          <cx:pt idx="99">PD  POLŽ VIŠNJA GORA                                                                  </cx:pt>
          <cx:pt idx="100">PD  VIHARNIK                                                                          </cx:pt>
          <cx:pt idx="101">PD  VOJNIK                                                                            </cx:pt>
          <cx:pt idx="102">PD  BOČ KOSTRIVNICA                                                                   </cx:pt>
          <cx:pt idx="103">PD  CERKNO                                                                            </cx:pt>
          <cx:pt idx="104">PD  SLAVNIK                                                                           </cx:pt>
          <cx:pt idx="105">PD  HALOZE                                                                            </cx:pt>
          <cx:pt idx="106">PD  JANEZ TRDINA MENGEŠ                                                               </cx:pt>
          <cx:pt idx="107">PD  PODPEČ-PRESERJE                                                                   </cx:pt>
          <cx:pt idx="108">PD  RATEČE PLANICA                                                                    </cx:pt>
          <cx:pt idx="109">PD  DOL PRI HRASTNIKU                                                                 </cx:pt>
          <cx:pt idx="110">PD  VRANSKO                                                                           </cx:pt>
          <cx:pt idx="111">PD  KOMENDA                                                                           </cx:pt>
          <cx:pt idx="112">PD  KUM TRBOVLJE                                                                      </cx:pt>
          <cx:pt idx="113">PD  RADLJE OB DRAVI                                                                   </cx:pt>
          <cx:pt idx="114">PD  POŠTE IN TELEKOMA MARIBOR                                                         </cx:pt>
          <cx:pt idx="115">PD  ŽUSEM                                                                             </cx:pt>
          <cx:pt idx="116">PD  MEDVODE                                                                           </cx:pt>
          <cx:pt idx="117">PD  POHODNIK NOVO MESTO                                                               </cx:pt>
          <cx:pt idx="118">PD  IMP LJUBLJANA                                                                     </cx:pt>
          <cx:pt idx="119">PD  DRAVOGRAD                                                                         </cx:pt>
          <cx:pt idx="120">PD  JAKOBA ALJAŽA                                                                     </cx:pt>
          <cx:pt idx="121">PD  TREBNJE                                                                           </cx:pt>
          <cx:pt idx="122">PD  KRIM                                                                              </cx:pt>
          <cx:pt idx="123">PD  GORENJA VAS                                                                       </cx:pt>
          <cx:pt idx="124">PD  POLJE                                                                             </cx:pt>
          <cx:pt idx="125">PD  ZAGORJE OB SAVI                                                                   </cx:pt>
          <cx:pt idx="126">PD  RAVNE NA KOROŠKEM                                                                 </cx:pt>
          <cx:pt idx="127">PD  VEČER MARIBOR                                                                     </cx:pt>
          <cx:pt idx="128">PD  BOVEC                                                                             </cx:pt>
          <cx:pt idx="129">PD  ČRNA NA KOROŠKEM                                                                  </cx:pt>
          <cx:pt idx="130">PD  DOBREPOLJE                                                                        </cx:pt>
          <cx:pt idx="131">PD  GORNJA RADGONA                                                                    </cx:pt>
          <cx:pt idx="132">PD  IZOLA, CLUB ALPINO ISOLA                                                          </cx:pt>
          <cx:pt idx="133">PD  JAVORNIK - ČRNI VRH NAD IDRIJO                                                    </cx:pt>
          <cx:pt idx="134">PD  LIBOJE                                                                            </cx:pt>
          <cx:pt idx="135">PD  LJUTOMER                                                                          </cx:pt>
          <cx:pt idx="136">PD  OPLOTNICA                                                                         </cx:pt>
          <cx:pt idx="137">PD  REČICA OB SAVINJI                                                                 </cx:pt>
          <cx:pt idx="138">PD  RTV LJUBLJANA                                                                     </cx:pt>
          <cx:pt idx="139">PD  SLOVENSKE KONJICE                                                                 </cx:pt>
          <cx:pt idx="140">PD  ŠENTJOŠT                                                                          </cx:pt>
          <cx:pt idx="141">PD  ''VALENTIN STANIČ'' KANAL                                                         </cx:pt>
          <cx:pt idx="142">PD  VINSKA GORA                                                                       </cx:pt>
        </cx:lvl>
      </cx:strDim>
      <cx:numDim type="val">
        <cx:f>PZS!$B$3:$B$145</cx:f>
        <cx:lvl ptCount="143" formatCode="#.##0,00">
          <cx:pt idx="0">5960.1899999999996</cx:pt>
          <cx:pt idx="1">4198.8400000000001</cx:pt>
          <cx:pt idx="2">3927.3600000000001</cx:pt>
          <cx:pt idx="3">3615.4099999999999</cx:pt>
          <cx:pt idx="4">2813.02</cx:pt>
          <cx:pt idx="5">2585.1700000000001</cx:pt>
          <cx:pt idx="6">2324.1300000000001</cx:pt>
          <cx:pt idx="7">2238.9000000000001</cx:pt>
          <cx:pt idx="8">2092.9299999999998</cx:pt>
          <cx:pt idx="9">1941.53</cx:pt>
          <cx:pt idx="10">1892.72</cx:pt>
          <cx:pt idx="11">1816.4300000000001</cx:pt>
          <cx:pt idx="12">1715.8099999999999</cx:pt>
          <cx:pt idx="13">1680.1700000000001</cx:pt>
          <cx:pt idx="14">1615.03</cx:pt>
          <cx:pt idx="15">1601.28</cx:pt>
          <cx:pt idx="16">1565.45</cx:pt>
          <cx:pt idx="17">1545.1199999999999</cx:pt>
          <cx:pt idx="18">1516.6800000000001</cx:pt>
          <cx:pt idx="19">1432.1700000000001</cx:pt>
          <cx:pt idx="20">1193.8499999999999</cx:pt>
          <cx:pt idx="21">1174.3</cx:pt>
          <cx:pt idx="22">1167.28</cx:pt>
          <cx:pt idx="23">1157.72</cx:pt>
          <cx:pt idx="24">1136.1300000000001</cx:pt>
          <cx:pt idx="25">1101.74</cx:pt>
          <cx:pt idx="26">1080.9400000000001</cx:pt>
          <cx:pt idx="27">1056.3800000000001</cx:pt>
          <cx:pt idx="28">1038.77</cx:pt>
          <cx:pt idx="29">1022.01</cx:pt>
          <cx:pt idx="30">959.00999999999999</cx:pt>
          <cx:pt idx="31">948.72000000000003</cx:pt>
          <cx:pt idx="32">948.5</cx:pt>
          <cx:pt idx="33">935.70000000000005</cx:pt>
          <cx:pt idx="34">934.88999999999999</cx:pt>
          <cx:pt idx="35">929.59000000000003</cx:pt>
          <cx:pt idx="36">924.71000000000004</cx:pt>
          <cx:pt idx="37">878.57000000000005</cx:pt>
          <cx:pt idx="38">840.34000000000003</cx:pt>
          <cx:pt idx="39">818.35000000000002</cx:pt>
          <cx:pt idx="40">812.89999999999998</cx:pt>
          <cx:pt idx="41">798.86000000000001</cx:pt>
          <cx:pt idx="42">793.75999999999999</cx:pt>
          <cx:pt idx="43">752.30999999999995</cx:pt>
          <cx:pt idx="44">749.85000000000002</cx:pt>
          <cx:pt idx="45">747.11000000000001</cx:pt>
          <cx:pt idx="46">724.39999999999998</cx:pt>
          <cx:pt idx="47">697.88999999999999</cx:pt>
          <cx:pt idx="48">675.98000000000002</cx:pt>
          <cx:pt idx="49">658.53999999999996</cx:pt>
          <cx:pt idx="50">638.58000000000004</cx:pt>
          <cx:pt idx="51">633.71000000000004</cx:pt>
          <cx:pt idx="52">626.89999999999998</cx:pt>
          <cx:pt idx="53">617.96000000000004</cx:pt>
          <cx:pt idx="54">616.12</cx:pt>
          <cx:pt idx="55">615.01999999999998</cx:pt>
          <cx:pt idx="56">595.15999999999997</cx:pt>
          <cx:pt idx="57">571.96000000000004</cx:pt>
          <cx:pt idx="58">562.49000000000001</cx:pt>
          <cx:pt idx="59">552.04999999999995</cx:pt>
          <cx:pt idx="60">543.26999999999998</cx:pt>
          <cx:pt idx="61">522.16999999999996</cx:pt>
          <cx:pt idx="62">515.11000000000001</cx:pt>
          <cx:pt idx="63">514.58000000000004</cx:pt>
          <cx:pt idx="64">509.89999999999998</cx:pt>
          <cx:pt idx="65">461.69</cx:pt>
          <cx:pt idx="66">444.5</cx:pt>
          <cx:pt idx="67">436.38999999999999</cx:pt>
          <cx:pt idx="68">429.06</cx:pt>
          <cx:pt idx="69">422.76999999999998</cx:pt>
          <cx:pt idx="70">399.60000000000002</cx:pt>
          <cx:pt idx="71">396.70999999999998</cx:pt>
          <cx:pt idx="72">391.04000000000002</cx:pt>
          <cx:pt idx="73">389.85000000000002</cx:pt>
          <cx:pt idx="74">382.47000000000003</cx:pt>
          <cx:pt idx="75">380.10000000000002</cx:pt>
          <cx:pt idx="76">376.43000000000001</cx:pt>
          <cx:pt idx="77">372.93000000000001</cx:pt>
          <cx:pt idx="78">372.17000000000002</cx:pt>
          <cx:pt idx="79">359.81999999999999</cx:pt>
          <cx:pt idx="80">354.35000000000002</cx:pt>
          <cx:pt idx="81">342.86000000000001</cx:pt>
          <cx:pt idx="82">342.58999999999997</cx:pt>
          <cx:pt idx="83">339.92000000000002</cx:pt>
          <cx:pt idx="84">337.18000000000001</cx:pt>
          <cx:pt idx="85">336.88</cx:pt>
          <cx:pt idx="86">325.51999999999998</cx:pt>
          <cx:pt idx="87">315.43000000000001</cx:pt>
          <cx:pt idx="88">309.73000000000002</cx:pt>
          <cx:pt idx="89">305.23000000000002</cx:pt>
          <cx:pt idx="90">300.16000000000003</cx:pt>
          <cx:pt idx="91">297.92000000000002</cx:pt>
          <cx:pt idx="92">286.81</cx:pt>
          <cx:pt idx="93">281.44999999999999</cx:pt>
          <cx:pt idx="94">275.69999999999999</cx:pt>
          <cx:pt idx="95">275.51999999999998</cx:pt>
          <cx:pt idx="96">267.44</cx:pt>
          <cx:pt idx="97">256.45999999999998</cx:pt>
          <cx:pt idx="98">253.88</cx:pt>
          <cx:pt idx="99">247.28999999999999</cx:pt>
          <cx:pt idx="100">245.53</cx:pt>
          <cx:pt idx="101">233.63</cx:pt>
          <cx:pt idx="102">230.30000000000001</cx:pt>
          <cx:pt idx="103">225.40000000000001</cx:pt>
          <cx:pt idx="104">216.06999999999999</cx:pt>
          <cx:pt idx="105">212.40000000000001</cx:pt>
          <cx:pt idx="106">209.34</cx:pt>
          <cx:pt idx="107">207.25</cx:pt>
          <cx:pt idx="108">206.43000000000001</cx:pt>
          <cx:pt idx="109">193.38</cx:pt>
          <cx:pt idx="110">186.12</cx:pt>
          <cx:pt idx="111">185.72</cx:pt>
          <cx:pt idx="112">180.22</cx:pt>
          <cx:pt idx="113">174.72</cx:pt>
          <cx:pt idx="114">172.02000000000001</cx:pt>
          <cx:pt idx="115">167.09999999999999</cx:pt>
          <cx:pt idx="116">162.28</cx:pt>
          <cx:pt idx="117">161.21000000000001</cx:pt>
          <cx:pt idx="118">149.31999999999999</cx:pt>
          <cx:pt idx="119">144.37</cx:pt>
          <cx:pt idx="120">143.28999999999999</cx:pt>
          <cx:pt idx="121">142.22999999999999</cx:pt>
          <cx:pt idx="122">138.88999999999999</cx:pt>
          <cx:pt idx="123">120.72</cx:pt>
          <cx:pt idx="124">92.609999999999999</cx:pt>
          <cx:pt idx="125">50.170000000000002</cx:pt>
          <cx:pt idx="126">23.41</cx:pt>
          <cx:pt idx="127">23.260000000000002</cx:pt>
          <cx:pt idx="128">1</cx:pt>
          <cx:pt idx="129">1</cx:pt>
          <cx:pt idx="130">1</cx:pt>
          <cx:pt idx="131">1</cx:pt>
          <cx:pt idx="132">1</cx:pt>
          <cx:pt idx="133">1</cx:pt>
          <cx:pt idx="134">1</cx:pt>
          <cx:pt idx="135">1</cx:pt>
          <cx:pt idx="136">1</cx:pt>
          <cx:pt idx="137">1</cx:pt>
          <cx:pt idx="138">1</cx:pt>
          <cx:pt idx="139">1</cx:pt>
          <cx:pt idx="140">1</cx:pt>
          <cx:pt idx="141">1</cx:pt>
          <cx:pt idx="142">1</cx:pt>
        </cx:lvl>
      </cx:numDim>
    </cx:data>
  </cx:chartData>
  <cx:chart>
    <cx:title pos="t" align="ctr" overlay="0">
      <cx:tx>
        <cx:txData>
          <cx:v>DONACIJA IZ NASLOVA DOHODNINE 2020 ZA 143 PD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sl-SI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DONACIJA IZ NASLOVA DOHODNINE 2020 ZA 143 PD</a:t>
          </a:r>
        </a:p>
      </cx:txPr>
    </cx:title>
    <cx:plotArea>
      <cx:plotAreaRegion>
        <cx:series layoutId="clusteredColumn" uniqueId="{6D37335D-3EE3-49A6-BF66-0ECD9169CB23}">
          <cx:dataId val="0"/>
          <cx:layoutPr>
            <cx:aggregation/>
          </cx:layoutPr>
          <cx:axisId val="1"/>
        </cx:series>
        <cx:series layoutId="paretoLine" ownerIdx="0" uniqueId="{3210C60F-3400-441F-A4BC-2673EC905BEE}">
          <cx:spPr>
            <a:ln>
              <a:solidFill>
                <a:schemeClr val="bg1"/>
              </a:solidFill>
              <a:prstDash val="sysDot"/>
            </a:ln>
          </cx:spPr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0:49.8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0 929 24575,'0'0'0,"0"-8"0,0-13 0,0-8 0,0-8 0,10 3 0,-1-3 0,1-2 0,8-3 0,-2-2 0,7 8 0,6 8 0,-2 0 0,-5-2 0,3 5 0,4 6 0,-3-4 0,3 5 0,5 4 0,-6-5 0,4 4 0,-7-7 0,4 3 0,-6-6 0,-6-6 0,4 4 0,-4-4 0,6 6 0,-4-4 0,-4-4 0,-4-4 0,-5-4 0,-2 6 0,-3 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0:49.8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0 929 24575,'0'0'0,"0"-8"0,0-13 0,0-8 0,0-8 0,10 3 0,-1-3 0,1-2 0,8-3 0,-2-2 0,7 8 0,6 8 0,-2 0 0,-5-2 0,3 5 0,4 6 0,-3-4 0,3 5 0,5 4 0,-6-5 0,4 4 0,-7-7 0,4 3 0,-6-6 0,-6-6 0,4 4 0,-4-4 0,6 6 0,-4-4 0,-4-4 0,-4-4 0,-5-4 0,-2 6 0,-3 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0:51.9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47.9751"/>
      <inkml:brushProperty name="anchorY" value="-341.53842"/>
      <inkml:brushProperty name="scaleFactor" value="0.5"/>
    </inkml:brush>
  </inkml:definitions>
  <inkml:trace contextRef="#ctx0" brushRef="#br0">1 0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3.7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3 980 24575,'-1'-57'0,"-1"26"0,2 0 0,6-51 0,-5 74 0,1 0 0,-1 0 0,2 0 0,-1 1 0,1-1 0,0 0 0,0 1 0,1 0 0,0 0 0,1 0 0,0 0 0,0 1 0,0 0 0,12-11 0,60-43 0,-32 27 0,46-46 0,100-114 0,-185 186 9,0 0 0,0 0-1,-1-1 1,0 0-1,-1 0 1,1-1 0,-1 1-1,-1-1 1,0 0 0,0 0-1,-1 0 1,2-13 0,0-10-426,-2 0 1,-2-39 0,0 63 187,-1-23-6597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5.6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6.6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3.3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6.1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6.7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7.1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0:51.9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47.9751"/>
      <inkml:brushProperty name="anchorY" value="-341.53842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3.76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3 980 24575,'-1'-57'0,"-1"26"0,2 0 0,6-51 0,-5 74 0,1 0 0,-1 0 0,2 0 0,-1 1 0,1-1 0,0 0 0,0 1 0,1 0 0,0 0 0,1 0 0,0 0 0,0 1 0,0 0 0,12-11 0,60-43 0,-32 27 0,46-46 0,100-114 0,-185 186 9,0 0 0,0 0-1,-1-1 1,0 0-1,-1 0 1,1-1 0,-1 1-1,-1-1 1,0 0 0,0 0-1,-1 0 1,2-13 0,0-10-426,-2 0 1,-2-39 0,0 63 187,-1-23-6597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5.6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16.64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3.3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6.17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6.74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1T11:41:27.1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AD5FF-4E5C-4CE2-8FE7-7EB6E71DE3CE}" type="datetimeFigureOut">
              <a:rPr lang="sl-SI" smtClean="0"/>
              <a:t>13. 11. 2022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5F575-5DF8-4E3F-B0BF-5F8581C3AB12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55819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532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24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7640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217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26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1161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28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357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sl-SI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4" name="Google Shape;334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6" name="Google Shape;3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665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5" name="Google Shape;3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1373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5F575-5DF8-4E3F-B0BF-5F8581C3AB12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39185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6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1C0612-617A-4532-920E-6028653BB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5C2DA75-FC81-4460-9CE5-80199765B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9FA2AAB-0967-45AC-90CF-AE9FCC21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847375B-FDED-4395-9B0A-8325B6D1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18A907F-7FFB-4D35-B091-CA768D26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5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0B7434-44F1-49B7-8D3C-90EDB80E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C69BAC3-5A0A-427D-9A43-8BA7DB1B7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6D38F16-43EC-4A01-9867-1B32D9BC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81C1F8F-C801-4013-A98A-CC3426737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12E0CAB-E272-4136-AF5B-C6D76F399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8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D597473-264E-448B-BEB4-F5F00A4267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7EE4E6E-2036-4CE8-9561-CD86234AB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87589E4-6E43-4B4F-8DCC-A9B42D71B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01FEB7-E551-4A53-9213-715E62F9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E23CF8-D798-4E7C-AD24-2EF4A5AD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64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46D1FE-0A8D-410D-82BC-8F7C068E0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40B1A07-4B65-4A37-898A-2D86B9175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8252BF-1089-40A8-8EEA-DB1BE5B6C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8798B69-3C9B-4E63-8EB9-209604512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225B231-ED64-4DF5-BE86-17887BA2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32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F35113-A7A4-470E-907B-6923CEB22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054162A-4CA3-4C62-9277-250FD9060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A98176F-2CD0-4DAB-90A4-299E7D0F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5FED4DF-2393-43D6-8AC5-1B20825F8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0A61E6C-48BD-469D-BB4C-EE662E2A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06CFA9F-68C1-48D4-8202-620639EBD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01D9D7B-20BD-436F-B84E-740C3D484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29E48E0A-38D4-4EEE-8BB1-DA315E637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B7293D7-04E9-418B-89B3-B23A7487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37199288-B073-4757-AE38-9607E15AD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E677F35-635B-47CD-86F5-F24908722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2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5FEB37-D970-4CBC-815B-6CFE33E94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56DAC5F-0024-49C7-9BB8-639294E36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D4FDEDF-A775-4644-9033-292D1B24C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FB126AF-30ED-421D-A1B0-134F2FF13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64AA4E8-0FD9-44AD-9C71-0E4DB437D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7329C3EC-87CD-461B-9411-59D1E9BA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DAC3C833-7ECA-4B8A-9388-89270630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1198397-0970-471E-90BD-C3D2E3D0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60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12F234-3F2B-4F76-A9C3-AA9D02FB0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9161FFC-D52D-4BF8-8A2C-643A60783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7F974B5-0301-47A3-ADB0-E6C921FD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F48AF7B4-42FF-42E9-B88C-30F4C75C9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068BFA16-2741-4136-82BE-8ED1C334B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8CDD4477-75B2-47B4-A741-52F38D486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F262615F-3DC5-4F3F-8664-24694270A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546589-6E22-4F4E-9CD8-25C51C9B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B41491-44E0-43E0-9AEA-48E059A09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76AB7E6E-E54E-4855-8AA4-4CCACF888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7DB0055-D2D4-4E0F-8AE4-C908EF15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38BB239-F02F-43DD-B866-75B7842D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3435054-41A9-42DC-AF6E-8CF7DBA3E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8D93A1-AA38-473B-95D1-013D3BB4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90E5759-370F-41BD-8A79-01A509343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3B54750-1E28-462A-9E3C-D64628E11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AC527AE-8C25-4DA0-A933-3C09ACA59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A2C2809-6652-42AC-B751-4A2DF94C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2E4E03A-97E5-46D5-8F87-20A25280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8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EB8F32D-84FA-4058-9E4C-ACE23A90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D8C9647-3749-44A7-BE99-5698BBF5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0EEAD09-4032-4BA1-90B1-2C363B092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11/13/2022</a:t>
            </a:fld>
            <a:endParaRPr lang="en-US" dirty="0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A3A73C1-A1CE-4006-B393-437974692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CED0E17-44DB-4DDF-9F5D-9DC8B967C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6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microsoft.com/office/2014/relationships/chartEx" Target="../charts/chartEx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14/relationships/chartEx" Target="../charts/chartEx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14.xml"/><Relationship Id="rId18" Type="http://schemas.openxmlformats.org/officeDocument/2006/relationships/image" Target="../media/image2.jpeg"/><Relationship Id="rId3" Type="http://schemas.openxmlformats.org/officeDocument/2006/relationships/image" Target="../media/image9.png"/><Relationship Id="rId7" Type="http://schemas.openxmlformats.org/officeDocument/2006/relationships/customXml" Target="../ink/ink11.xml"/><Relationship Id="rId12" Type="http://schemas.openxmlformats.org/officeDocument/2006/relationships/image" Target="../media/image80.png"/><Relationship Id="rId17" Type="http://schemas.openxmlformats.org/officeDocument/2006/relationships/customXml" Target="../ink/ink18.xml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5" Type="http://schemas.openxmlformats.org/officeDocument/2006/relationships/customXml" Target="../ink/ink16.xml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customXml" Target="../ink/ink12.xml"/><Relationship Id="rId14" Type="http://schemas.openxmlformats.org/officeDocument/2006/relationships/customXml" Target="../ink/ink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uristicna-zveza.si/www.kinoloska.si" TargetMode="External"/><Relationship Id="rId3" Type="http://schemas.openxmlformats.org/officeDocument/2006/relationships/image" Target="../media/image4.jpg"/><Relationship Id="rId7" Type="http://schemas.openxmlformats.org/officeDocument/2006/relationships/hyperlink" Target="https://www.czs.s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vska-zveza.si/" TargetMode="External"/><Relationship Id="rId5" Type="http://schemas.openxmlformats.org/officeDocument/2006/relationships/hyperlink" Target="http://ribiska-zveza.si/" TargetMode="External"/><Relationship Id="rId4" Type="http://schemas.openxmlformats.org/officeDocument/2006/relationships/hyperlink" Target="https://www.pzs.si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zs.lin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venia.info/uploads/dokumenti/kljuni_dokumenti/strategija_turizem_koncno_9.10.2017.pdf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turisticna-zveza.si/assets/docs/statut_2015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radni-list.si/glasilo-uradni-list-rs/vsebina/2018-01-0541?sop=2018-01-0541" TargetMode="External"/><Relationship Id="rId5" Type="http://schemas.openxmlformats.org/officeDocument/2006/relationships/hyperlink" Target="https://www.uradni-list.si/glasilo-uradni-list-rs/vsebina/2018-01-0887?sop=2018-01-0887" TargetMode="External"/><Relationship Id="rId4" Type="http://schemas.openxmlformats.org/officeDocument/2006/relationships/hyperlink" Target="https://www.uradni-list.si/glasilo-uradni-list-rs/vsebina/2011-01-2969?sop=2011-01-2969" TargetMode="External"/><Relationship Id="rId9" Type="http://schemas.openxmlformats.org/officeDocument/2006/relationships/hyperlink" Target="https://turisticna-zveza.si/assets/docs/Eticni_kodeks_v_turizmu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5.xml"/><Relationship Id="rId18" Type="http://schemas.openxmlformats.org/officeDocument/2006/relationships/image" Target="../media/image2.jpeg"/><Relationship Id="rId3" Type="http://schemas.openxmlformats.org/officeDocument/2006/relationships/image" Target="../media/image9.png"/><Relationship Id="rId7" Type="http://schemas.openxmlformats.org/officeDocument/2006/relationships/customXml" Target="../ink/ink2.xml"/><Relationship Id="rId12" Type="http://schemas.openxmlformats.org/officeDocument/2006/relationships/image" Target="../media/image80.png"/><Relationship Id="rId17" Type="http://schemas.openxmlformats.org/officeDocument/2006/relationships/customXml" Target="../ink/ink9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7.xml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4" Type="http://schemas.openxmlformats.org/officeDocument/2006/relationships/customXml" Target="../ink/ink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948428" y="2709744"/>
            <a:ext cx="757809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000" b="1" dirty="0">
              <a:solidFill>
                <a:srgbClr val="0070C0"/>
              </a:solidFill>
            </a:endParaRPr>
          </a:p>
          <a:p>
            <a:r>
              <a:rPr lang="sl-SI" sz="3200" b="1" dirty="0">
                <a:solidFill>
                  <a:srgbClr val="0070C0"/>
                </a:solidFill>
              </a:rPr>
              <a:t>Pomen turističnih regijskih zvez</a:t>
            </a:r>
          </a:p>
          <a:p>
            <a:r>
              <a:rPr lang="sl-SI" dirty="0"/>
              <a:t>Karmen Burger, glavna sekretarka TZS in Franc Špegel, pred. Sveta za TDO </a:t>
            </a:r>
          </a:p>
          <a:p>
            <a:endParaRPr lang="sl-SI" sz="2000" b="1" dirty="0">
              <a:solidFill>
                <a:srgbClr val="0070C0"/>
              </a:solidFill>
            </a:endParaRPr>
          </a:p>
          <a:p>
            <a:endParaRPr lang="sl-SI" sz="2000" b="1" dirty="0">
              <a:solidFill>
                <a:srgbClr val="0070C0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F191C6-B9D7-D36D-0A35-4415924BE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444151"/>
            <a:ext cx="1511935" cy="11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8352EC23-A583-5781-7B2F-F5CE7A526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430" y="5798196"/>
            <a:ext cx="1365290" cy="8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B314491C-96D5-B339-9A27-37DFF10871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5637370"/>
              </p:ext>
            </p:extLst>
          </p:nvPr>
        </p:nvGraphicFramePr>
        <p:xfrm>
          <a:off x="167640" y="388620"/>
          <a:ext cx="12024360" cy="6355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7F0D356-B485-4A8F-EE61-B029D635923E}"/>
              </a:ext>
            </a:extLst>
          </p:cNvPr>
          <p:cNvSpPr txBox="1"/>
          <p:nvPr/>
        </p:nvSpPr>
        <p:spPr>
          <a:xfrm>
            <a:off x="7018021" y="2292850"/>
            <a:ext cx="4697730" cy="13621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sl-SI" sz="2063" dirty="0">
                <a:latin typeface="Calibri" panose="020F0502020204030204" pitchFamily="34" charset="0"/>
                <a:ea typeface="Calibri" panose="020F0502020204030204" pitchFamily="34" charset="0"/>
              </a:rPr>
              <a:t>V letu 2022 je </a:t>
            </a:r>
            <a:r>
              <a:rPr lang="sl-SI" sz="2063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154 društev</a:t>
            </a:r>
            <a:r>
              <a:rPr lang="sl-SI" sz="2063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2063" dirty="0">
                <a:latin typeface="Calibri" panose="020F0502020204030204" pitchFamily="34" charset="0"/>
                <a:ea typeface="Calibri" panose="020F0502020204030204" pitchFamily="34" charset="0"/>
              </a:rPr>
              <a:t>na Portalu evidentiralo </a:t>
            </a:r>
            <a:r>
              <a:rPr lang="sl-SI" sz="2063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184.657 prostovoljskih ur</a:t>
            </a:r>
            <a:r>
              <a:rPr lang="sl-SI" sz="2063" dirty="0">
                <a:latin typeface="Calibri" panose="020F0502020204030204" pitchFamily="34" charset="0"/>
                <a:ea typeface="Calibri" panose="020F0502020204030204" pitchFamily="34" charset="0"/>
              </a:rPr>
              <a:t>, kar znaša po metodologiji vrednotenja skoraj </a:t>
            </a:r>
            <a:r>
              <a:rPr lang="sl-SI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l-SI" sz="1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2.000.000 </a:t>
            </a:r>
            <a:r>
              <a:rPr lang="sl-SI" sz="2063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eur</a:t>
            </a:r>
            <a:r>
              <a:rPr lang="sl-SI" sz="2063" b="1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sl-SI" sz="2063" dirty="0"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3428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ven povezovalnik 2"/>
          <p:cNvCxnSpPr/>
          <p:nvPr/>
        </p:nvCxnSpPr>
        <p:spPr>
          <a:xfrm>
            <a:off x="471948" y="3528008"/>
            <a:ext cx="11305524" cy="0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afikon 1">
                <a:extLst>
                  <a:ext uri="{FF2B5EF4-FFF2-40B4-BE49-F238E27FC236}">
                    <a16:creationId xmlns:a16="http://schemas.microsoft.com/office/drawing/2014/main" id="{EC26D42E-0E20-9FAA-CD70-3F32FEBC432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306659188"/>
                  </p:ext>
                </p:extLst>
              </p:nvPr>
            </p:nvGraphicFramePr>
            <p:xfrm>
              <a:off x="266856" y="3981580"/>
              <a:ext cx="4083697" cy="262656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Grafikon 1">
                <a:extLst>
                  <a:ext uri="{FF2B5EF4-FFF2-40B4-BE49-F238E27FC236}">
                    <a16:creationId xmlns:a16="http://schemas.microsoft.com/office/drawing/2014/main" id="{EC26D42E-0E20-9FAA-CD70-3F32FEBC43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856" y="3981580"/>
                <a:ext cx="4083697" cy="2626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Grafikon 3">
                <a:extLst>
                  <a:ext uri="{FF2B5EF4-FFF2-40B4-BE49-F238E27FC236}">
                    <a16:creationId xmlns:a16="http://schemas.microsoft.com/office/drawing/2014/main" id="{13F01FF6-2DCC-E2E7-A312-72890BD24A9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85702553"/>
                  </p:ext>
                </p:extLst>
              </p:nvPr>
            </p:nvGraphicFramePr>
            <p:xfrm>
              <a:off x="4606135" y="3981580"/>
              <a:ext cx="4083697" cy="262656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4" name="Grafikon 3">
                <a:extLst>
                  <a:ext uri="{FF2B5EF4-FFF2-40B4-BE49-F238E27FC236}">
                    <a16:creationId xmlns:a16="http://schemas.microsoft.com/office/drawing/2014/main" id="{13F01FF6-2DCC-E2E7-A312-72890BD24A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6135" y="3981580"/>
                <a:ext cx="4083697" cy="262656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6" name="Grafikon 5">
            <a:extLst>
              <a:ext uri="{FF2B5EF4-FFF2-40B4-BE49-F238E27FC236}">
                <a16:creationId xmlns:a16="http://schemas.microsoft.com/office/drawing/2014/main" id="{5EC8E242-5A19-88DC-CEB0-154FED15B9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1049"/>
              </p:ext>
            </p:extLst>
          </p:nvPr>
        </p:nvGraphicFramePr>
        <p:xfrm>
          <a:off x="8945414" y="3981580"/>
          <a:ext cx="3382727" cy="2001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oogle Shape;452;p7">
            <a:extLst>
              <a:ext uri="{FF2B5EF4-FFF2-40B4-BE49-F238E27FC236}">
                <a16:creationId xmlns:a16="http://schemas.microsoft.com/office/drawing/2014/main" id="{8BDD8709-A456-32EF-D12D-B931704772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49644"/>
              </p:ext>
            </p:extLst>
          </p:nvPr>
        </p:nvGraphicFramePr>
        <p:xfrm>
          <a:off x="-213359" y="0"/>
          <a:ext cx="6799594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7" name="Google Shape;450;p7">
            <a:extLst>
              <a:ext uri="{FF2B5EF4-FFF2-40B4-BE49-F238E27FC236}">
                <a16:creationId xmlns:a16="http://schemas.microsoft.com/office/drawing/2014/main" id="{60EB6C2F-7D81-4F34-248D-99A71D876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628881"/>
              </p:ext>
            </p:extLst>
          </p:nvPr>
        </p:nvGraphicFramePr>
        <p:xfrm>
          <a:off x="7024955" y="501371"/>
          <a:ext cx="4515145" cy="25252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83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1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Prihodki od dejavnosti 351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5.801.403 € 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 2.000 € </a:t>
                      </a:r>
                      <a:endParaRPr sz="160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78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2.001 € - 5.000 €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TD</a:t>
                      </a:r>
                      <a:endParaRPr sz="16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5.001 € - 10.000 €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10.001 € - 20.000 €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633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20.001 € - 50.000 €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 TD</a:t>
                      </a:r>
                      <a:endParaRPr sz="160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50.001 € - 100.000 €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519"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TD</a:t>
                      </a:r>
                      <a:endParaRPr sz="1600" dirty="0"/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0" i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več kot 100.001 € </a:t>
                      </a:r>
                      <a:endParaRPr sz="1600" dirty="0"/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327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0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1040" y="444151"/>
            <a:ext cx="9902952" cy="6377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8774190" y="1777169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POMURSKA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TZ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7548354" y="2422823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ŠTAJERSKA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TZ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5449388" y="3818394"/>
            <a:ext cx="290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TZ KUM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5671326" y="2800488"/>
            <a:ext cx="137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SAŠKA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4055093" y="3938875"/>
            <a:ext cx="137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OSREDNJE SLOVENSKA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  RTZ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3330615" y="2817614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GORENJSKA 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TZ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2409966" y="3904659"/>
            <a:ext cx="137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SEVERNO- PRIMORSKA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 RTZ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3063456" y="5354637"/>
            <a:ext cx="199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BRKINI, KRAS, NOTRNJSKA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5671326" y="4694779"/>
            <a:ext cx="187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DOLENJSKE IN BELE KRAJINE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Rokopis 1">
                <a:extLst>
                  <a:ext uri="{FF2B5EF4-FFF2-40B4-BE49-F238E27FC236}">
                    <a16:creationId xmlns:a16="http://schemas.microsoft.com/office/drawing/2014/main" id="{668906E0-25FF-D5A1-31D4-7EE411489E2B}"/>
                  </a:ext>
                </a:extLst>
              </p14:cNvPr>
              <p14:cNvContentPartPr/>
              <p14:nvPr/>
            </p14:nvContentPartPr>
            <p14:xfrm>
              <a:off x="6400549" y="3943793"/>
              <a:ext cx="208440" cy="334440"/>
            </p14:xfrm>
          </p:contentPart>
        </mc:Choice>
        <mc:Fallback xmlns="">
          <p:pic>
            <p:nvPicPr>
              <p:cNvPr id="2" name="Rokopis 1">
                <a:extLst>
                  <a:ext uri="{FF2B5EF4-FFF2-40B4-BE49-F238E27FC236}">
                    <a16:creationId xmlns:a16="http://schemas.microsoft.com/office/drawing/2014/main" id="{668906E0-25FF-D5A1-31D4-7EE411489E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2549" y="3926153"/>
                <a:ext cx="24408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CBA23CE8-6FEE-F02E-A4C5-34149FBE5AA8}"/>
                  </a:ext>
                </a:extLst>
              </p14:cNvPr>
              <p14:cNvContentPartPr/>
              <p14:nvPr/>
            </p14:nvContentPartPr>
            <p14:xfrm>
              <a:off x="13733029" y="4416473"/>
              <a:ext cx="360" cy="36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CBA23CE8-6FEE-F02E-A4C5-34149FBE5A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5389" y="439847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Rokopis 7">
                <a:extLst>
                  <a:ext uri="{FF2B5EF4-FFF2-40B4-BE49-F238E27FC236}">
                    <a16:creationId xmlns:a16="http://schemas.microsoft.com/office/drawing/2014/main" id="{EC94472D-84FE-4754-E21E-CAD7B4F9F775}"/>
                  </a:ext>
                </a:extLst>
              </p14:cNvPr>
              <p14:cNvContentPartPr/>
              <p14:nvPr/>
            </p14:nvContentPartPr>
            <p14:xfrm>
              <a:off x="6381829" y="3908513"/>
              <a:ext cx="192960" cy="352800"/>
            </p14:xfrm>
          </p:contentPart>
        </mc:Choice>
        <mc:Fallback xmlns="">
          <p:pic>
            <p:nvPicPr>
              <p:cNvPr id="8" name="Rokopis 7">
                <a:extLst>
                  <a:ext uri="{FF2B5EF4-FFF2-40B4-BE49-F238E27FC236}">
                    <a16:creationId xmlns:a16="http://schemas.microsoft.com/office/drawing/2014/main" id="{EC94472D-84FE-4754-E21E-CAD7B4F9F7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63829" y="3890873"/>
                <a:ext cx="22860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Rokopis 16">
                <a:extLst>
                  <a:ext uri="{FF2B5EF4-FFF2-40B4-BE49-F238E27FC236}">
                    <a16:creationId xmlns:a16="http://schemas.microsoft.com/office/drawing/2014/main" id="{4B44EA9A-6F8E-5D7E-CF09-0F0E0153D04C}"/>
                  </a:ext>
                </a:extLst>
              </p14:cNvPr>
              <p14:cNvContentPartPr/>
              <p14:nvPr/>
            </p14:nvContentPartPr>
            <p14:xfrm>
              <a:off x="12128149" y="4451033"/>
              <a:ext cx="360" cy="360"/>
            </p14:xfrm>
          </p:contentPart>
        </mc:Choice>
        <mc:Fallback xmlns="">
          <p:pic>
            <p:nvPicPr>
              <p:cNvPr id="17" name="Rokopis 16">
                <a:extLst>
                  <a:ext uri="{FF2B5EF4-FFF2-40B4-BE49-F238E27FC236}">
                    <a16:creationId xmlns:a16="http://schemas.microsoft.com/office/drawing/2014/main" id="{4B44EA9A-6F8E-5D7E-CF09-0F0E0153D0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10509" y="443303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Rokopis 17">
                <a:extLst>
                  <a:ext uri="{FF2B5EF4-FFF2-40B4-BE49-F238E27FC236}">
                    <a16:creationId xmlns:a16="http://schemas.microsoft.com/office/drawing/2014/main" id="{8723E784-A4DA-C041-CC38-5DBBB4E3F1B8}"/>
                  </a:ext>
                </a:extLst>
              </p14:cNvPr>
              <p14:cNvContentPartPr/>
              <p14:nvPr/>
            </p14:nvContentPartPr>
            <p14:xfrm>
              <a:off x="13835989" y="4416473"/>
              <a:ext cx="360" cy="360"/>
            </p14:xfrm>
          </p:contentPart>
        </mc:Choice>
        <mc:Fallback xmlns="">
          <p:pic>
            <p:nvPicPr>
              <p:cNvPr id="18" name="Rokopis 17">
                <a:extLst>
                  <a:ext uri="{FF2B5EF4-FFF2-40B4-BE49-F238E27FC236}">
                    <a16:creationId xmlns:a16="http://schemas.microsoft.com/office/drawing/2014/main" id="{8723E784-A4DA-C041-CC38-5DBBB4E3F1B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818349" y="439847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Rokopis 18">
                <a:extLst>
                  <a:ext uri="{FF2B5EF4-FFF2-40B4-BE49-F238E27FC236}">
                    <a16:creationId xmlns:a16="http://schemas.microsoft.com/office/drawing/2014/main" id="{18D148ED-1CF6-17CE-337A-F32B8C30BF19}"/>
                  </a:ext>
                </a:extLst>
              </p14:cNvPr>
              <p14:cNvContentPartPr/>
              <p14:nvPr/>
            </p14:nvContentPartPr>
            <p14:xfrm>
              <a:off x="4330189" y="4364273"/>
              <a:ext cx="360" cy="360"/>
            </p14:xfrm>
          </p:contentPart>
        </mc:Choice>
        <mc:Fallback xmlns="">
          <p:pic>
            <p:nvPicPr>
              <p:cNvPr id="19" name="Rokopis 18">
                <a:extLst>
                  <a:ext uri="{FF2B5EF4-FFF2-40B4-BE49-F238E27FC236}">
                    <a16:creationId xmlns:a16="http://schemas.microsoft.com/office/drawing/2014/main" id="{18D148ED-1CF6-17CE-337A-F32B8C30BF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2189" y="434627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155DE58-9AED-FF4A-0939-1861385BC851}"/>
              </a:ext>
            </a:extLst>
          </p:cNvPr>
          <p:cNvGrpSpPr/>
          <p:nvPr/>
        </p:nvGrpSpPr>
        <p:grpSpPr>
          <a:xfrm>
            <a:off x="4640509" y="4088513"/>
            <a:ext cx="360" cy="360"/>
            <a:chOff x="4640509" y="408851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Rokopis 19">
                  <a:extLst>
                    <a:ext uri="{FF2B5EF4-FFF2-40B4-BE49-F238E27FC236}">
                      <a16:creationId xmlns:a16="http://schemas.microsoft.com/office/drawing/2014/main" id="{E3780A65-7069-A8FF-D47D-07A2A9FA72EF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0" name="Rokopis 19">
                  <a:extLst>
                    <a:ext uri="{FF2B5EF4-FFF2-40B4-BE49-F238E27FC236}">
                      <a16:creationId xmlns:a16="http://schemas.microsoft.com/office/drawing/2014/main" id="{E3780A65-7069-A8FF-D47D-07A2A9FA72E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Rokopis 20">
                  <a:extLst>
                    <a:ext uri="{FF2B5EF4-FFF2-40B4-BE49-F238E27FC236}">
                      <a16:creationId xmlns:a16="http://schemas.microsoft.com/office/drawing/2014/main" id="{92669BB7-FE4E-D060-B3CD-1EB268EA1D36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1" name="Rokopis 20">
                  <a:extLst>
                    <a:ext uri="{FF2B5EF4-FFF2-40B4-BE49-F238E27FC236}">
                      <a16:creationId xmlns:a16="http://schemas.microsoft.com/office/drawing/2014/main" id="{92669BB7-FE4E-D060-B3CD-1EB268EA1D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Rokopis 21">
                  <a:extLst>
                    <a:ext uri="{FF2B5EF4-FFF2-40B4-BE49-F238E27FC236}">
                      <a16:creationId xmlns:a16="http://schemas.microsoft.com/office/drawing/2014/main" id="{86EAB62E-D715-AA2C-4549-5C2E0C22327B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2" name="Rokopis 21">
                  <a:extLst>
                    <a:ext uri="{FF2B5EF4-FFF2-40B4-BE49-F238E27FC236}">
                      <a16:creationId xmlns:a16="http://schemas.microsoft.com/office/drawing/2014/main" id="{86EAB62E-D715-AA2C-4549-5C2E0C22327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6C6CC235-6835-3252-F97E-05E8FC7549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444151"/>
            <a:ext cx="1511935" cy="11135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56CDFF2-C1F8-B5DA-0329-2411ECF53343}"/>
              </a:ext>
            </a:extLst>
          </p:cNvPr>
          <p:cNvSpPr txBox="1"/>
          <p:nvPr/>
        </p:nvSpPr>
        <p:spPr>
          <a:xfrm>
            <a:off x="914397" y="652336"/>
            <a:ext cx="477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/>
              <a:t>Zemljevid regijskih TZ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303355" y="90566"/>
            <a:ext cx="7739119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Arial"/>
              </a:rPr>
              <a:t>PREDNOSTI, KI JIH PRINAŠAJO RTZ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l-SI" sz="40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Večja teritorialna povezanost</a:t>
            </a:r>
          </a:p>
          <a:p>
            <a:pPr marL="457200" marR="0" lvl="0" indent="-457200" algn="l" rtl="0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47000"/>
              <a:buFont typeface="Wingdings" panose="05000000000000000000" pitchFamily="2" charset="2"/>
              <a:buChar char="Ø"/>
            </a:pPr>
            <a:endParaRPr lang="sl-SI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Lažja in kvalitetnejša komunikacija ter pristnejši stik 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Hitrejši pretok informacij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Večja, kvalitetnejša in bolj usmerjena promocija prireditev in turistične ponudbe društev, krajev in občin od koder so društva</a:t>
            </a:r>
          </a:p>
          <a:p>
            <a:r>
              <a:rPr lang="sl-SI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9728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3135702" y="836289"/>
            <a:ext cx="91209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Arial"/>
              </a:rPr>
              <a:t>Skupna promocija na sejmih (</a:t>
            </a:r>
            <a:r>
              <a:rPr lang="sl-SI" sz="3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Alpe Adria, MOS Celje, Gornja Radgona)</a:t>
            </a: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endParaRPr lang="sl-SI" sz="3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Arial"/>
              </a:rPr>
              <a:t>Odmevnejša spletna promocija</a:t>
            </a: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endParaRPr lang="sl-SI" sz="3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sym typeface="Arial"/>
            </a:endParaRP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Organizacija skupnih prireditev (večja ponudba, obiskanost, odmevnost, bogatejši program)</a:t>
            </a: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endParaRPr lang="sl-SI" sz="32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1619250" lvl="0" indent="-571500" algn="l" rtl="0">
              <a:spcAft>
                <a:spcPts val="0"/>
              </a:spcAft>
              <a:buClr>
                <a:schemeClr val="dk1"/>
              </a:buClr>
              <a:buSzPts val="15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Skupen koledar dogodkov (terminsko usklajevanje) in katalog turistične ponudbe</a:t>
            </a:r>
            <a:endParaRPr lang="sl-SI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5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130829" y="281036"/>
            <a:ext cx="830846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1350" lvl="0" indent="-5715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  <a:sym typeface="Arial"/>
              </a:rPr>
              <a:t>Kvalitetnejša in lažja   strokovna pomoč društvom</a:t>
            </a:r>
          </a:p>
          <a:p>
            <a:pPr marL="641350" lvl="0" indent="-5715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Ø"/>
            </a:pPr>
            <a:endParaRPr lang="sl-SI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  <a:sym typeface="Arial"/>
            </a:endParaRPr>
          </a:p>
          <a:p>
            <a:pPr marL="527050" lvl="0" indent="-4572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ü"/>
            </a:pPr>
            <a:r>
              <a:rPr lang="sl-SI" sz="32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organizacija skupnih izobraževanj  (npr. tečaj retorike, trajnostni razvoj, predstavitev na stojnicah …)</a:t>
            </a:r>
          </a:p>
          <a:p>
            <a:pPr marL="527050" lvl="0" indent="-4572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ü"/>
            </a:pPr>
            <a:endParaRPr lang="sl-SI" sz="320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marL="527050" lvl="0" indent="-4572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ü"/>
            </a:pPr>
            <a:r>
              <a:rPr lang="sl-SI" sz="32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pomoč pri uporabi Portala in spletne strani TZS (uporaba modulov članstva, priznanj, prostovoljskih ur itd.)</a:t>
            </a:r>
          </a:p>
          <a:p>
            <a:pPr marL="527050" lvl="0" indent="-4572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ü"/>
            </a:pPr>
            <a:endParaRPr lang="sl-SI" sz="3200" dirty="0">
              <a:solidFill>
                <a:srgbClr val="000000"/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marL="527050" lvl="0" indent="-457200">
              <a:spcBef>
                <a:spcPts val="0"/>
              </a:spcBef>
              <a:buClr>
                <a:srgbClr val="486112"/>
              </a:buClr>
              <a:buSzPts val="1700"/>
              <a:buFont typeface="Wingdings" panose="05000000000000000000" pitchFamily="2" charset="2"/>
              <a:buChar char="ü"/>
            </a:pPr>
            <a:r>
              <a:rPr lang="sl-SI" sz="32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  <a:sym typeface="Arial"/>
              </a:rPr>
              <a:t>pomoč pri razpisih (TZS, občinski razpisi…)</a:t>
            </a:r>
          </a:p>
        </p:txBody>
      </p:sp>
    </p:spTree>
    <p:extLst>
      <p:ext uri="{BB962C8B-B14F-4D97-AF65-F5344CB8AC3E}">
        <p14:creationId xmlns:p14="http://schemas.microsoft.com/office/powerpoint/2010/main" val="1018893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008055" y="1379677"/>
            <a:ext cx="8147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4200" indent="-457200">
              <a:spcBef>
                <a:spcPts val="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  <a:sym typeface="Arial"/>
              </a:rPr>
              <a:t>Kvalitetnejše in širše sodelovanje z drugimi deležniki v turizmu, kulturi ter gospodarstvu na občinskem in regijskem nivoju </a:t>
            </a:r>
          </a:p>
          <a:p>
            <a:pPr marL="584200" indent="-457200">
              <a:spcBef>
                <a:spcPts val="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endParaRPr lang="sl-SI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  <a:sym typeface="Arial"/>
            </a:endParaRPr>
          </a:p>
          <a:p>
            <a:pPr marL="584200" indent="-457200">
              <a:spcBef>
                <a:spcPts val="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  <a:sym typeface="Arial"/>
              </a:rPr>
              <a:t>Povezovanje društev z občinami v regiji</a:t>
            </a:r>
          </a:p>
          <a:p>
            <a:pPr marL="584200" indent="-457200">
              <a:spcBef>
                <a:spcPts val="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endParaRPr lang="sl-SI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Arial"/>
              <a:sym typeface="Arial"/>
            </a:endParaRPr>
          </a:p>
          <a:p>
            <a:pPr marL="584200" lvl="0" indent="-457200">
              <a:spcBef>
                <a:spcPts val="0"/>
              </a:spcBef>
              <a:buClr>
                <a:srgbClr val="000000"/>
              </a:buClr>
              <a:buSzPts val="1600"/>
              <a:buFont typeface="Wingdings" panose="05000000000000000000" pitchFamily="2" charset="2"/>
              <a:buChar char="Ø"/>
            </a:pPr>
            <a:r>
              <a:rPr lang="sl-SI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/>
                <a:sym typeface="Arial"/>
              </a:rPr>
              <a:t>Ustvarjanje skupnih zgodb, projektov ter produktov (npr. povezovanje podeželja, rudniški turizem, kulturna dediščina…)</a:t>
            </a:r>
          </a:p>
        </p:txBody>
      </p:sp>
    </p:spTree>
    <p:extLst>
      <p:ext uri="{BB962C8B-B14F-4D97-AF65-F5344CB8AC3E}">
        <p14:creationId xmlns:p14="http://schemas.microsoft.com/office/powerpoint/2010/main" val="2833190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355115" y="2609484"/>
            <a:ext cx="7578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rgbClr val="0070C0"/>
                </a:solidFill>
              </a:rPr>
              <a:t>Aktivnosti regijskih turističnih zvez v letošnjem letu</a:t>
            </a:r>
            <a:r>
              <a:rPr lang="sl-SI" sz="4000" dirty="0"/>
              <a:t>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E3F191C6-B9D7-D36D-0A35-4415924BE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444151"/>
            <a:ext cx="1511935" cy="1113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386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EBC22B0-AD24-14D3-6A3F-71B8C3D9F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t="15598" b="6992"/>
          <a:stretch/>
        </p:blipFill>
        <p:spPr>
          <a:xfrm>
            <a:off x="277552" y="88978"/>
            <a:ext cx="11512367" cy="6769022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A451860-A3EE-8F4D-7C7B-37D850092737}"/>
              </a:ext>
            </a:extLst>
          </p:cNvPr>
          <p:cNvSpPr txBox="1"/>
          <p:nvPr/>
        </p:nvSpPr>
        <p:spPr>
          <a:xfrm>
            <a:off x="810883" y="5814204"/>
            <a:ext cx="4099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</a:rPr>
              <a:t>SEJEM ALPE ADRIA</a:t>
            </a:r>
          </a:p>
        </p:txBody>
      </p:sp>
    </p:spTree>
    <p:extLst>
      <p:ext uri="{BB962C8B-B14F-4D97-AF65-F5344CB8AC3E}">
        <p14:creationId xmlns:p14="http://schemas.microsoft.com/office/powerpoint/2010/main" val="39721937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708371F-1756-6FBC-1583-8576F1870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t="19371"/>
          <a:stretch/>
        </p:blipFill>
        <p:spPr>
          <a:xfrm>
            <a:off x="327802" y="12432"/>
            <a:ext cx="11549240" cy="6845568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703A38E-9BBE-B11A-5896-EB0265F71654}"/>
              </a:ext>
            </a:extLst>
          </p:cNvPr>
          <p:cNvSpPr txBox="1"/>
          <p:nvPr/>
        </p:nvSpPr>
        <p:spPr>
          <a:xfrm>
            <a:off x="431315" y="4468483"/>
            <a:ext cx="25184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</a:rPr>
              <a:t>SREČANJE</a:t>
            </a:r>
            <a:br>
              <a:rPr lang="sl-SI" sz="4000" dirty="0">
                <a:solidFill>
                  <a:schemeClr val="bg1"/>
                </a:solidFill>
              </a:rPr>
            </a:br>
            <a:r>
              <a:rPr lang="sl-SI" sz="4000" dirty="0">
                <a:solidFill>
                  <a:schemeClr val="bg1"/>
                </a:solidFill>
              </a:rPr>
              <a:t>OBVODNIH</a:t>
            </a:r>
          </a:p>
          <a:p>
            <a:r>
              <a:rPr lang="sl-SI" sz="4000" dirty="0">
                <a:solidFill>
                  <a:schemeClr val="bg1"/>
                </a:solidFill>
              </a:rPr>
              <a:t>KRAJEV</a:t>
            </a:r>
          </a:p>
        </p:txBody>
      </p:sp>
    </p:spTree>
    <p:extLst>
      <p:ext uri="{BB962C8B-B14F-4D97-AF65-F5344CB8AC3E}">
        <p14:creationId xmlns:p14="http://schemas.microsoft.com/office/powerpoint/2010/main" val="218477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"/>
          <p:cNvSpPr txBox="1">
            <a:spLocks noGrp="1"/>
          </p:cNvSpPr>
          <p:nvPr>
            <p:ph type="title"/>
          </p:nvPr>
        </p:nvSpPr>
        <p:spPr>
          <a:xfrm>
            <a:off x="3574733" y="307086"/>
            <a:ext cx="8229600" cy="1085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lang="sl-SI" sz="3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Calibri"/>
              </a:rPr>
              <a:t>STRATEGIJA RAZVOJA IN DELOVANJA TZS IN TDO</a:t>
            </a:r>
            <a:endParaRPr lang="sl-SI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0" name="Google Shape;330;p3"/>
          <p:cNvSpPr txBox="1">
            <a:spLocks noGrp="1"/>
          </p:cNvSpPr>
          <p:nvPr>
            <p:ph type="body" idx="1"/>
          </p:nvPr>
        </p:nvSpPr>
        <p:spPr>
          <a:xfrm>
            <a:off x="261370" y="3071142"/>
            <a:ext cx="5521878" cy="3721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PODROČJA IN CILJI pomembna za TZS/TDO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Organiziranost TZS</a:t>
            </a:r>
            <a:endParaRPr sz="2000" dirty="0"/>
          </a:p>
          <a:p>
            <a:pPr marL="457200" lvl="0" indent="-45720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Članstvo in razvoj prostovoljstva</a:t>
            </a:r>
            <a:endParaRPr sz="2000" dirty="0"/>
          </a:p>
          <a:p>
            <a:pPr marL="457200" lvl="0" indent="-45720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Financiranje TZS in TDO</a:t>
            </a:r>
            <a:endParaRPr sz="2000" dirty="0"/>
          </a:p>
          <a:p>
            <a:pPr marL="457200" indent="-457200">
              <a:spcBef>
                <a:spcPts val="360"/>
              </a:spcBef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Programi in projekti TZS</a:t>
            </a:r>
          </a:p>
          <a:p>
            <a:pPr marL="457200" indent="-457200">
              <a:spcBef>
                <a:spcPts val="360"/>
              </a:spcBef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it-IT" sz="2000" dirty="0" err="1"/>
              <a:t>Mladi</a:t>
            </a:r>
            <a:r>
              <a:rPr lang="it-IT" sz="2000" dirty="0"/>
              <a:t> v TZS in TDO</a:t>
            </a:r>
          </a:p>
          <a:p>
            <a:pPr marL="457200" lvl="0" indent="-45720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Vloga in položaj TZS-TDO v </a:t>
            </a:r>
            <a:r>
              <a:rPr lang="sl-SI" sz="2000" dirty="0" err="1"/>
              <a:t>slo.turizmu</a:t>
            </a:r>
            <a:r>
              <a:rPr lang="sl-SI" sz="2000" dirty="0"/>
              <a:t> </a:t>
            </a:r>
            <a:endParaRPr sz="2000" dirty="0"/>
          </a:p>
          <a:p>
            <a:pPr marL="457200" lvl="0" indent="-457200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sl-SI" sz="2000" dirty="0"/>
              <a:t>Strokovna služba TZS</a:t>
            </a:r>
            <a:endParaRPr sz="20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DC8B922-7382-4FFB-ABD3-C7320DDAB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52" y="307086"/>
            <a:ext cx="2062066" cy="844683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7620948-A43B-96F0-3FC0-0219679320E0}"/>
              </a:ext>
            </a:extLst>
          </p:cNvPr>
          <p:cNvSpPr txBox="1"/>
          <p:nvPr/>
        </p:nvSpPr>
        <p:spPr>
          <a:xfrm>
            <a:off x="261370" y="1293453"/>
            <a:ext cx="118201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POSLANSTVO TZS</a:t>
            </a:r>
            <a:b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l-SI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TZS</a:t>
            </a: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TDO je slovenska nacionalna organizacija prostovoljcev, ki svoje sposobnosti, znanje, ideje in delo namenjajo skupnemu </a:t>
            </a:r>
            <a:r>
              <a:rPr lang="sl-SI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dobru</a:t>
            </a:r>
            <a:r>
              <a:rPr lang="sl-SI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za večjo blaginjo slovenske družbe, razvoju slovenskega turizma z vzgojo in izobraževanjem ljudi in prispevkom h kakovosti, pestrosti in raznolikosti slovenske turistične ponudbe, varovanju okolja in dediščine ter kakovosti življenja prebivalstva.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4DFE651-A915-54F7-E14B-3883836A60AE}"/>
              </a:ext>
            </a:extLst>
          </p:cNvPr>
          <p:cNvSpPr txBox="1"/>
          <p:nvPr/>
        </p:nvSpPr>
        <p:spPr>
          <a:xfrm>
            <a:off x="5832726" y="3066353"/>
            <a:ext cx="609790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sz="2000" b="1" cap="all" dirty="0">
                <a:solidFill>
                  <a:srgbClr val="081E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TZS ima STATUS</a:t>
            </a:r>
          </a:p>
          <a:p>
            <a:pPr algn="l"/>
            <a:endParaRPr lang="sl-SI" b="1" cap="all" dirty="0">
              <a:solidFill>
                <a:srgbClr val="081E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sl-SI" sz="2000" b="0" i="0" dirty="0">
                <a:solidFill>
                  <a:srgbClr val="081E30"/>
                </a:solidFill>
                <a:effectLst/>
              </a:rPr>
              <a:t>prostovoljske organizacije (AJPES)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sz="2000" b="0" i="0" dirty="0">
                <a:solidFill>
                  <a:srgbClr val="081E30"/>
                </a:solidFill>
                <a:effectLst/>
              </a:rPr>
              <a:t>nacionalne organizacije v javnem interesu na področju turizma (MGRT)</a:t>
            </a:r>
          </a:p>
          <a:p>
            <a:pPr marL="342900" indent="-342900" algn="l">
              <a:buFont typeface="+mj-lt"/>
              <a:buAutoNum type="arabicPeriod"/>
            </a:pPr>
            <a:r>
              <a:rPr lang="sl-SI" sz="2000" b="0" i="0" dirty="0">
                <a:solidFill>
                  <a:srgbClr val="081E30"/>
                </a:solidFill>
                <a:effectLst/>
              </a:rPr>
              <a:t>mladinske organizacije v javnem interesu v mladinskem sektorju </a:t>
            </a:r>
            <a:r>
              <a:rPr lang="sl-SI" b="0" i="0" dirty="0">
                <a:solidFill>
                  <a:srgbClr val="081E30"/>
                </a:solidFill>
                <a:effectLst/>
              </a:rPr>
              <a:t>(MZŠŠ)</a:t>
            </a:r>
          </a:p>
          <a:p>
            <a:pPr algn="l"/>
            <a:endParaRPr lang="sl-SI" b="1" dirty="0">
              <a:solidFill>
                <a:srgbClr val="081E30"/>
              </a:solidFill>
              <a:effectLst/>
            </a:endParaRPr>
          </a:p>
          <a:p>
            <a:pPr algn="l"/>
            <a:r>
              <a:rPr lang="sl-SI" b="1" dirty="0">
                <a:solidFill>
                  <a:srgbClr val="081E30"/>
                </a:solidFill>
                <a:effectLst/>
              </a:rPr>
              <a:t>DOGOVOR o sodelovanju</a:t>
            </a:r>
            <a:r>
              <a:rPr lang="sl-SI" b="0" dirty="0">
                <a:solidFill>
                  <a:srgbClr val="081E30"/>
                </a:solidFill>
                <a:effectLst/>
              </a:rPr>
              <a:t> na področju trajnostnega razvoja in pri skupnih prizadevanjih varovanja in ohranjanja biotske raznovrstnosti z </a:t>
            </a:r>
            <a:r>
              <a:rPr lang="sl-SI" b="0" u="none" strike="noStrike" dirty="0">
                <a:solidFill>
                  <a:srgbClr val="045A9E"/>
                </a:solidFill>
                <a:effectLst/>
                <a:hlinkClick r:id="rId4"/>
              </a:rPr>
              <a:t>Planinsko zvezo Slovenije</a:t>
            </a:r>
            <a:r>
              <a:rPr lang="sl-SI" b="0" dirty="0">
                <a:solidFill>
                  <a:srgbClr val="081E30"/>
                </a:solidFill>
                <a:effectLst/>
              </a:rPr>
              <a:t>, </a:t>
            </a:r>
            <a:r>
              <a:rPr lang="sl-SI" b="0" u="none" strike="noStrike" dirty="0">
                <a:solidFill>
                  <a:srgbClr val="045A9E"/>
                </a:solidFill>
                <a:effectLst/>
                <a:hlinkClick r:id="rId5"/>
              </a:rPr>
              <a:t>Ribiško zvezo Slovenije</a:t>
            </a:r>
            <a:r>
              <a:rPr lang="sl-SI" b="0" dirty="0">
                <a:solidFill>
                  <a:srgbClr val="081E30"/>
                </a:solidFill>
                <a:effectLst/>
              </a:rPr>
              <a:t>, </a:t>
            </a:r>
            <a:r>
              <a:rPr lang="sl-SI" b="0" u="none" strike="noStrike" dirty="0">
                <a:solidFill>
                  <a:srgbClr val="045A9E"/>
                </a:solidFill>
                <a:effectLst/>
                <a:hlinkClick r:id="rId6"/>
              </a:rPr>
              <a:t>Lovsko zvezo Slovenije</a:t>
            </a:r>
            <a:r>
              <a:rPr lang="sl-SI" b="0" dirty="0">
                <a:solidFill>
                  <a:srgbClr val="081E30"/>
                </a:solidFill>
                <a:effectLst/>
              </a:rPr>
              <a:t>, </a:t>
            </a:r>
            <a:r>
              <a:rPr lang="sl-SI" b="0" u="none" strike="noStrike" dirty="0">
                <a:solidFill>
                  <a:srgbClr val="045A9E"/>
                </a:solidFill>
                <a:effectLst/>
                <a:hlinkClick r:id="rId7"/>
              </a:rPr>
              <a:t>Čebelarsko zvezo Slovenije</a:t>
            </a:r>
            <a:r>
              <a:rPr lang="sl-SI" b="0" dirty="0">
                <a:solidFill>
                  <a:srgbClr val="081E30"/>
                </a:solidFill>
                <a:effectLst/>
              </a:rPr>
              <a:t> in </a:t>
            </a:r>
            <a:r>
              <a:rPr lang="sl-SI" b="0" u="none" strike="noStrike" dirty="0">
                <a:solidFill>
                  <a:srgbClr val="045A9E"/>
                </a:solidFill>
                <a:effectLst/>
                <a:hlinkClick r:id="rId8"/>
              </a:rPr>
              <a:t>Kinološko zvezo Slovenije</a:t>
            </a:r>
            <a:r>
              <a:rPr lang="sl-SI" b="0" u="none" strike="noStrike" dirty="0">
                <a:solidFill>
                  <a:srgbClr val="045A9E"/>
                </a:solidFill>
                <a:effectLst/>
                <a:latin typeface="Mukta"/>
                <a:hlinkClick r:id="rId8"/>
              </a:rPr>
              <a:t>.</a:t>
            </a:r>
            <a:endParaRPr lang="sl-SI" b="0" dirty="0">
              <a:solidFill>
                <a:srgbClr val="081E30"/>
              </a:solidFill>
              <a:effectLst/>
              <a:latin typeface="Mukt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A875866-D84D-69D9-3390-715B55ED7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9623" b="5352"/>
          <a:stretch/>
        </p:blipFill>
        <p:spPr>
          <a:xfrm>
            <a:off x="-1" y="43482"/>
            <a:ext cx="12155683" cy="6719627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51280CF-D144-661A-129C-1A4C29CB79E0}"/>
              </a:ext>
            </a:extLst>
          </p:cNvPr>
          <p:cNvSpPr txBox="1"/>
          <p:nvPr/>
        </p:nvSpPr>
        <p:spPr>
          <a:xfrm>
            <a:off x="189779" y="4727270"/>
            <a:ext cx="27760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</a:rPr>
              <a:t>STROKOVNA</a:t>
            </a:r>
            <a:br>
              <a:rPr lang="sl-SI" sz="4000" dirty="0">
                <a:solidFill>
                  <a:schemeClr val="bg1"/>
                </a:solidFill>
              </a:rPr>
            </a:br>
            <a:r>
              <a:rPr lang="sl-SI" sz="4000" dirty="0">
                <a:solidFill>
                  <a:schemeClr val="bg1"/>
                </a:solidFill>
              </a:rPr>
              <a:t>EKSKURZIJA</a:t>
            </a:r>
            <a:br>
              <a:rPr lang="sl-SI" sz="4000" dirty="0">
                <a:solidFill>
                  <a:schemeClr val="bg1"/>
                </a:solidFill>
              </a:rPr>
            </a:br>
            <a:r>
              <a:rPr lang="sl-SI" sz="4000" dirty="0">
                <a:solidFill>
                  <a:schemeClr val="bg1"/>
                </a:solidFill>
              </a:rPr>
              <a:t>V ŽALCU</a:t>
            </a:r>
          </a:p>
        </p:txBody>
      </p:sp>
    </p:spTree>
    <p:extLst>
      <p:ext uri="{BB962C8B-B14F-4D97-AF65-F5344CB8AC3E}">
        <p14:creationId xmlns:p14="http://schemas.microsoft.com/office/powerpoint/2010/main" val="93219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D3C096-02E4-D01F-5FD0-DA2D3659C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" t="27422" r="11671" b="8308"/>
          <a:stretch/>
        </p:blipFill>
        <p:spPr>
          <a:xfrm>
            <a:off x="75203" y="0"/>
            <a:ext cx="12081011" cy="685799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4DA96A9-C272-5A52-8C7B-AEA84F1A5591}"/>
              </a:ext>
            </a:extLst>
          </p:cNvPr>
          <p:cNvSpPr txBox="1"/>
          <p:nvPr/>
        </p:nvSpPr>
        <p:spPr>
          <a:xfrm>
            <a:off x="9454546" y="4175186"/>
            <a:ext cx="1853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</a:rPr>
              <a:t>SEJEM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MOS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V CELJU</a:t>
            </a:r>
          </a:p>
        </p:txBody>
      </p:sp>
    </p:spTree>
    <p:extLst>
      <p:ext uri="{BB962C8B-B14F-4D97-AF65-F5344CB8AC3E}">
        <p14:creationId xmlns:p14="http://schemas.microsoft.com/office/powerpoint/2010/main" val="1381665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lasujte za svoje izbrance - Moja dežela - Lepa in gostoljubna 2022">
            <a:extLst>
              <a:ext uri="{FF2B5EF4-FFF2-40B4-BE49-F238E27FC236}">
                <a16:creationId xmlns:a16="http://schemas.microsoft.com/office/drawing/2014/main" id="{1AFAA3B3-01EE-2B2F-B617-6E1A21A7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78"/>
            <a:ext cx="12165372" cy="654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5E3B6A52-D6DE-3029-8512-9F612B1052B6}"/>
              </a:ext>
            </a:extLst>
          </p:cNvPr>
          <p:cNvSpPr txBox="1"/>
          <p:nvPr/>
        </p:nvSpPr>
        <p:spPr>
          <a:xfrm>
            <a:off x="8419377" y="569341"/>
            <a:ext cx="36733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/>
              <a:t>RTZ SMO</a:t>
            </a:r>
          </a:p>
          <a:p>
            <a:r>
              <a:rPr lang="sl-SI" sz="4000" b="1" dirty="0"/>
              <a:t>REGIJSKI</a:t>
            </a:r>
          </a:p>
          <a:p>
            <a:r>
              <a:rPr lang="sl-SI" sz="4000" b="1" dirty="0"/>
              <a:t>KOORDINATORJI</a:t>
            </a:r>
          </a:p>
        </p:txBody>
      </p:sp>
    </p:spTree>
    <p:extLst>
      <p:ext uri="{BB962C8B-B14F-4D97-AF65-F5344CB8AC3E}">
        <p14:creationId xmlns:p14="http://schemas.microsoft.com/office/powerpoint/2010/main" val="3283669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1721C7F-EC70-3CCF-7D45-4E01B169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9" b="15220"/>
          <a:stretch/>
        </p:blipFill>
        <p:spPr>
          <a:xfrm>
            <a:off x="0" y="106393"/>
            <a:ext cx="12165450" cy="6587705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CC0E6046-A9A2-770D-3512-289417E4D50E}"/>
              </a:ext>
            </a:extLst>
          </p:cNvPr>
          <p:cNvSpPr txBox="1"/>
          <p:nvPr/>
        </p:nvSpPr>
        <p:spPr>
          <a:xfrm>
            <a:off x="776377" y="5658928"/>
            <a:ext cx="60437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</a:rPr>
              <a:t>NAGRADE PROSTOVOLJCEM</a:t>
            </a:r>
          </a:p>
        </p:txBody>
      </p:sp>
    </p:spTree>
    <p:extLst>
      <p:ext uri="{BB962C8B-B14F-4D97-AF65-F5344CB8AC3E}">
        <p14:creationId xmlns:p14="http://schemas.microsoft.com/office/powerpoint/2010/main" val="396599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C40D569B-C865-3F37-484B-647A65BE8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t="24805"/>
          <a:stretch/>
        </p:blipFill>
        <p:spPr>
          <a:xfrm>
            <a:off x="-116114" y="0"/>
            <a:ext cx="12312694" cy="6970143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A7CEAB60-B29F-CEBA-4A02-AC4D95245A3B}"/>
              </a:ext>
            </a:extLst>
          </p:cNvPr>
          <p:cNvSpPr txBox="1"/>
          <p:nvPr/>
        </p:nvSpPr>
        <p:spPr>
          <a:xfrm>
            <a:off x="7750629" y="5109029"/>
            <a:ext cx="3681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2"/>
                </a:solidFill>
              </a:rPr>
              <a:t>IZOBRAŽEVANJA</a:t>
            </a:r>
          </a:p>
          <a:p>
            <a:r>
              <a:rPr lang="sl-SI" sz="4000" b="1" dirty="0">
                <a:solidFill>
                  <a:schemeClr val="bg2"/>
                </a:solidFill>
              </a:rPr>
              <a:t>ZA DRUŠTVA</a:t>
            </a:r>
          </a:p>
        </p:txBody>
      </p:sp>
    </p:spTree>
    <p:extLst>
      <p:ext uri="{BB962C8B-B14F-4D97-AF65-F5344CB8AC3E}">
        <p14:creationId xmlns:p14="http://schemas.microsoft.com/office/powerpoint/2010/main" val="2927537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F5496CC-E7EE-E130-4FAB-EBF9DEFEF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" b="22328"/>
          <a:stretch/>
        </p:blipFill>
        <p:spPr>
          <a:xfrm>
            <a:off x="76852" y="0"/>
            <a:ext cx="12036248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405062-D241-41E2-DCE4-DC21012C29E0}"/>
              </a:ext>
            </a:extLst>
          </p:cNvPr>
          <p:cNvSpPr txBox="1"/>
          <p:nvPr/>
        </p:nvSpPr>
        <p:spPr>
          <a:xfrm>
            <a:off x="2461008" y="5637019"/>
            <a:ext cx="76720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>
                    <a:lumMod val="95000"/>
                  </a:schemeClr>
                </a:solidFill>
              </a:rPr>
              <a:t>PRIREDITEV DRUŠTEV RTZ SAŠKA – </a:t>
            </a:r>
          </a:p>
          <a:p>
            <a:r>
              <a:rPr lang="sl-SI" sz="4000" b="1" dirty="0">
                <a:solidFill>
                  <a:schemeClr val="bg1">
                    <a:lumMod val="95000"/>
                  </a:schemeClr>
                </a:solidFill>
              </a:rPr>
              <a:t>VESELO V POLETJU V VELENJU</a:t>
            </a:r>
          </a:p>
        </p:txBody>
      </p:sp>
    </p:spTree>
    <p:extLst>
      <p:ext uri="{BB962C8B-B14F-4D97-AF65-F5344CB8AC3E}">
        <p14:creationId xmlns:p14="http://schemas.microsoft.com/office/powerpoint/2010/main" val="3507324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9656E54-2899-C973-26E0-B5041F049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6558" r="7651"/>
          <a:stretch/>
        </p:blipFill>
        <p:spPr>
          <a:xfrm>
            <a:off x="437344" y="0"/>
            <a:ext cx="11389895" cy="6858000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8AEA2E3-120B-26D6-B7F9-B2345DAF7565}"/>
              </a:ext>
            </a:extLst>
          </p:cNvPr>
          <p:cNvSpPr txBox="1"/>
          <p:nvPr/>
        </p:nvSpPr>
        <p:spPr>
          <a:xfrm>
            <a:off x="809472" y="224854"/>
            <a:ext cx="51163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</a:rPr>
              <a:t>STROKOVNO SREČANJE</a:t>
            </a:r>
          </a:p>
          <a:p>
            <a:r>
              <a:rPr lang="sl-SI" sz="4000" b="1" dirty="0">
                <a:solidFill>
                  <a:schemeClr val="bg1"/>
                </a:solidFill>
              </a:rPr>
              <a:t>TD RTR SAŠKA</a:t>
            </a:r>
          </a:p>
        </p:txBody>
      </p:sp>
    </p:spTree>
    <p:extLst>
      <p:ext uri="{BB962C8B-B14F-4D97-AF65-F5344CB8AC3E}">
        <p14:creationId xmlns:p14="http://schemas.microsoft.com/office/powerpoint/2010/main" val="634723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7F7EF-C51D-4EC0-91C8-B6C4C55DE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58000" cy="2387600"/>
          </a:xfrm>
        </p:spPr>
        <p:txBody>
          <a:bodyPr>
            <a:normAutofit/>
          </a:bodyPr>
          <a:lstStyle/>
          <a:p>
            <a:pPr algn="l"/>
            <a:r>
              <a:rPr lang="sl-SI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.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E7F14CCE-F674-4F81-B204-74E0DC7D34EC}"/>
              </a:ext>
            </a:extLst>
          </p:cNvPr>
          <p:cNvPicPr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1" r="9787"/>
          <a:stretch/>
        </p:blipFill>
        <p:spPr>
          <a:xfrm>
            <a:off x="0" y="0"/>
            <a:ext cx="4110228" cy="685798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8EA1C31-6CAA-472B-B6EC-F7B068CAD3A2}"/>
              </a:ext>
            </a:extLst>
          </p:cNvPr>
          <p:cNvSpPr txBox="1"/>
          <p:nvPr/>
        </p:nvSpPr>
        <p:spPr>
          <a:xfrm>
            <a:off x="4303355" y="90566"/>
            <a:ext cx="7888645" cy="807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Arial"/>
              </a:rPr>
              <a:t>REZULTATI AKTIVNOSTI</a:t>
            </a:r>
          </a:p>
          <a:p>
            <a:pPr marL="457200" marR="0" lvl="0" indent="-457200" algn="l" rtl="0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Usklajevanje terminov prireditev</a:t>
            </a:r>
          </a:p>
          <a:p>
            <a:pPr marL="457200" marR="0" lvl="0" indent="-457200" algn="l" rtl="0">
              <a:spcAft>
                <a:spcPts val="0"/>
              </a:spcAft>
              <a:buClr>
                <a:schemeClr val="accent2">
                  <a:lumMod val="50000"/>
                </a:schemeClr>
              </a:buClr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Večja povezanost društev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Prireditve društev postajajo trajnostno naravnana in so za vzgled drugim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Boljše sodelovanje z lokalno skupnostjo (lokalne skupnosti so začutile pomembnost društvene dejavnosti)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Tam kjer so RTZ aktivnejše je več prijav na razpis TZS in na projekt MDLG</a:t>
            </a: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endParaRPr lang="sl-SI"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457200" marR="0" lvl="0" indent="-457200" algn="l" rtl="0">
              <a:spcAft>
                <a:spcPts val="0"/>
              </a:spcAft>
              <a:buSzPct val="47000"/>
              <a:buFont typeface="Wingdings" panose="05000000000000000000" pitchFamily="2" charset="2"/>
              <a:buChar char="Ø"/>
            </a:pPr>
            <a:r>
              <a:rPr lang="sl-SI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Skupni nastopi na sejmih so zanimivejši za obiskovalce</a:t>
            </a:r>
          </a:p>
          <a:p>
            <a:pPr marL="285750" marR="0" lvl="0" indent="-28575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sl-SI" sz="35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pPr marL="285750" marR="0" lvl="0" indent="-28575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sl-SI" sz="3600" b="1" dirty="0">
              <a:solidFill>
                <a:schemeClr val="dk1"/>
              </a:solidFill>
              <a:latin typeface="Calibri" panose="020F0502020204030204" pitchFamily="34" charset="0"/>
            </a:endParaRPr>
          </a:p>
          <a:p>
            <a:r>
              <a:rPr lang="sl-SI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4669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9" t="9741" r="22387" b="9855"/>
          <a:stretch/>
        </p:blipFill>
        <p:spPr>
          <a:xfrm>
            <a:off x="5903379" y="1234439"/>
            <a:ext cx="5577840" cy="4549141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902970" y="1325880"/>
            <a:ext cx="4640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0070C0"/>
                </a:solidFill>
                <a:latin typeface="Calibri" panose="020F0502020204030204" pitchFamily="34" charset="0"/>
              </a:rPr>
              <a:t>EDEN LAHKO NAREDI VELIKO…</a:t>
            </a:r>
          </a:p>
          <a:p>
            <a:r>
              <a:rPr lang="sl-SI" sz="320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sl-SI" sz="3200" dirty="0">
                <a:solidFill>
                  <a:srgbClr val="0070C0"/>
                </a:solidFill>
                <a:latin typeface="Calibri" panose="020F0502020204030204" pitchFamily="34" charset="0"/>
              </a:rPr>
              <a:t>… POVEZANI IN SKUPAJ LAHKO URESNIČIMO NEMOGOČE…</a:t>
            </a:r>
          </a:p>
          <a:p>
            <a:endParaRPr lang="sl-SI" sz="3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endParaRPr lang="sl-SI" sz="3200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sl-SI" sz="3200" dirty="0">
                <a:solidFill>
                  <a:srgbClr val="0070C0"/>
                </a:solidFill>
                <a:latin typeface="Calibri" panose="020F0502020204030204" pitchFamily="34" charset="0"/>
              </a:rPr>
              <a:t>HVALA ZA POZORNOST.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9A2A519E-F38E-1CA0-2536-A10E7EA55C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110329"/>
            <a:ext cx="1511935" cy="1113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81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"/>
          <p:cNvSpPr txBox="1">
            <a:spLocks noGrp="1"/>
          </p:cNvSpPr>
          <p:nvPr>
            <p:ph type="title"/>
          </p:nvPr>
        </p:nvSpPr>
        <p:spPr>
          <a:xfrm>
            <a:off x="4659085" y="485790"/>
            <a:ext cx="2873829" cy="66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4400"/>
              <a:buFont typeface="Calibri"/>
              <a:buNone/>
            </a:pPr>
            <a:r>
              <a:rPr lang="sl-SI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 TZS</a:t>
            </a:r>
          </a:p>
        </p:txBody>
      </p:sp>
      <p:sp>
        <p:nvSpPr>
          <p:cNvPr id="324" name="Google Shape;324;p2"/>
          <p:cNvSpPr txBox="1">
            <a:spLocks noGrp="1"/>
          </p:cNvSpPr>
          <p:nvPr>
            <p:ph type="body" idx="1"/>
          </p:nvPr>
        </p:nvSpPr>
        <p:spPr>
          <a:xfrm>
            <a:off x="814152" y="2364356"/>
            <a:ext cx="5831629" cy="400785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2400" b="1" dirty="0"/>
              <a:t>Voljeni organi TZS</a:t>
            </a:r>
            <a:endParaRPr sz="2400" dirty="0"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Predsednik TZS</a:t>
            </a:r>
            <a:endParaRPr sz="2400" dirty="0"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Podpredsedniki TZS </a:t>
            </a:r>
            <a:r>
              <a:rPr lang="sl-SI" sz="1800" dirty="0"/>
              <a:t>(do 5 članov)</a:t>
            </a:r>
            <a:endParaRPr sz="1800" dirty="0"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Upravni odbor TZS </a:t>
            </a:r>
            <a:r>
              <a:rPr lang="sl-SI" sz="2000" dirty="0"/>
              <a:t>(od 10 do 20 članov)</a:t>
            </a:r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Mladinski odbor TZS </a:t>
            </a:r>
            <a:r>
              <a:rPr lang="sl-SI" sz="2000" dirty="0"/>
              <a:t>(pred. in od 5 do 10 članov)</a:t>
            </a:r>
            <a:endParaRPr sz="2000" dirty="0"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NO TZS </a:t>
            </a:r>
            <a:r>
              <a:rPr lang="sl-SI" sz="2000" dirty="0"/>
              <a:t>(5 članski)</a:t>
            </a:r>
            <a:endParaRPr sz="2000" dirty="0"/>
          </a:p>
          <a:p>
            <a:pPr marL="342900" lvl="0" indent="-34290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sl-SI" sz="2400" dirty="0"/>
              <a:t>Disciplinska komisija </a:t>
            </a:r>
            <a:r>
              <a:rPr lang="sl-SI" sz="2000" dirty="0"/>
              <a:t>(5 članski)</a:t>
            </a:r>
            <a:endParaRPr sz="2000" b="1" dirty="0"/>
          </a:p>
          <a:p>
            <a:pPr marL="0" lvl="0" indent="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sl-SI" sz="2000" dirty="0"/>
          </a:p>
          <a:p>
            <a:pPr marL="0" lvl="0" indent="0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Prijavnica za zbiranje predlogov kandidatov se nahaja na PORTALU TZS (</a:t>
            </a:r>
            <a:r>
              <a:rPr lang="sl-SI" sz="1800" b="1" u="sng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www.tzs.link</a:t>
            </a:r>
            <a:r>
              <a:rPr lang="sl-SI" sz="18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od 10.11.do 20.12.2022</a:t>
            </a:r>
            <a:endParaRPr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BFDE94DC-EBB7-44A3-9BD0-9A331C62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52" y="307086"/>
            <a:ext cx="2062066" cy="844683"/>
          </a:xfrm>
          <a:prstGeom prst="rect">
            <a:avLst/>
          </a:prstGeom>
        </p:spPr>
      </p:pic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93B72C82-DA0B-43C4-895D-0BF1EE0A3C32}"/>
              </a:ext>
            </a:extLst>
          </p:cNvPr>
          <p:cNvSpPr txBox="1"/>
          <p:nvPr/>
        </p:nvSpPr>
        <p:spPr>
          <a:xfrm>
            <a:off x="6926588" y="2364356"/>
            <a:ext cx="4451260" cy="18466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spcBef>
                <a:spcPts val="333"/>
              </a:spcBef>
              <a:buClr>
                <a:schemeClr val="dk1"/>
              </a:buClr>
              <a:buSzPct val="100000"/>
            </a:pPr>
            <a:r>
              <a:rPr lang="sl-SI" sz="2400" b="1" dirty="0"/>
              <a:t>Strokovna služba TZS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glavna sekretarka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3 strokovne sodelavke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Strokovna sodelavka na projektu </a:t>
            </a:r>
          </a:p>
          <a:p>
            <a:pPr lvl="0">
              <a:spcBef>
                <a:spcPts val="333"/>
              </a:spcBef>
              <a:buClr>
                <a:schemeClr val="dk1"/>
              </a:buClr>
              <a:buSzPct val="100000"/>
            </a:pPr>
            <a:endParaRPr lang="sl-SI" sz="2000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F8606424-5371-4C14-BE8D-D3259DDBD947}"/>
              </a:ext>
            </a:extLst>
          </p:cNvPr>
          <p:cNvSpPr txBox="1"/>
          <p:nvPr/>
        </p:nvSpPr>
        <p:spPr>
          <a:xfrm>
            <a:off x="6926588" y="4587106"/>
            <a:ext cx="4451260" cy="17851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spcBef>
                <a:spcPts val="333"/>
              </a:spcBef>
              <a:buClr>
                <a:schemeClr val="dk1"/>
              </a:buClr>
              <a:buSzPct val="100000"/>
            </a:pPr>
            <a:r>
              <a:rPr lang="sl-SI" sz="2000" b="1" dirty="0"/>
              <a:t>Sveti pri TZS </a:t>
            </a:r>
            <a:r>
              <a:rPr lang="sl-SI" sz="2000" dirty="0"/>
              <a:t>                   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Svet za TDO         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Svet za razvoj turizma   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Svet za KPP</a:t>
            </a:r>
          </a:p>
          <a:p>
            <a:pPr marL="342900" lvl="0" indent="-342900">
              <a:spcBef>
                <a:spcPts val="333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sl-SI" sz="2000" dirty="0"/>
              <a:t>Svet za obvodne kraje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61BDA802-B613-45E4-A38D-242C06A66189}"/>
              </a:ext>
            </a:extLst>
          </p:cNvPr>
          <p:cNvSpPr txBox="1"/>
          <p:nvPr/>
        </p:nvSpPr>
        <p:spPr>
          <a:xfrm>
            <a:off x="814152" y="1502976"/>
            <a:ext cx="1051297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buSzPct val="100000"/>
            </a:pPr>
            <a:r>
              <a:rPr lang="sl-SI" sz="2400" b="1" dirty="0">
                <a:latin typeface="Calibri"/>
                <a:cs typeface="Calibri"/>
                <a:sym typeface="Calibri"/>
              </a:rPr>
              <a:t>Skupščina</a:t>
            </a:r>
            <a:r>
              <a:rPr lang="sl-SI" sz="2400" dirty="0">
                <a:latin typeface="Calibri"/>
                <a:cs typeface="Calibri"/>
                <a:sym typeface="Calibri"/>
              </a:rPr>
              <a:t> – glasovalno pravico po en glas imajo TD in zveze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"/>
          <p:cNvSpPr txBox="1">
            <a:spLocks noGrp="1"/>
          </p:cNvSpPr>
          <p:nvPr>
            <p:ph type="title"/>
          </p:nvPr>
        </p:nvSpPr>
        <p:spPr>
          <a:xfrm>
            <a:off x="1403178" y="298024"/>
            <a:ext cx="9884560" cy="709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78575" tIns="39277" rIns="78575" bIns="39277" rtlCol="0" anchor="ctr" anchorCtr="0">
            <a:normAutofit/>
          </a:bodyPr>
          <a:lstStyle/>
          <a:p>
            <a:pPr algn="ctr">
              <a:buClr>
                <a:srgbClr val="FF9900"/>
              </a:buClr>
              <a:buSzPts val="2800"/>
            </a:pPr>
            <a:r>
              <a:rPr lang="sl-SI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PODROČJA DELOVANJA TZS</a:t>
            </a:r>
          </a:p>
        </p:txBody>
      </p:sp>
      <p:sp>
        <p:nvSpPr>
          <p:cNvPr id="342" name="Google Shape;342;p4"/>
          <p:cNvSpPr/>
          <p:nvPr/>
        </p:nvSpPr>
        <p:spPr>
          <a:xfrm>
            <a:off x="1410190" y="1495019"/>
            <a:ext cx="1656000" cy="756000"/>
          </a:xfrm>
          <a:prstGeom prst="rect">
            <a:avLst/>
          </a:prstGeom>
          <a:gradFill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algn="ctr" defTabSz="785835">
              <a:buClr>
                <a:srgbClr val="000000"/>
              </a:buClr>
            </a:pPr>
            <a:endParaRPr lang="sl-SI"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 defTabSz="785835">
              <a:buClr>
                <a:srgbClr val="000000"/>
              </a:buClr>
            </a:pPr>
            <a:r>
              <a:rPr lang="sl-SI" sz="12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OKOLJE, PROSTOR IN TURIZEM</a:t>
            </a:r>
            <a:endParaRPr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4"/>
          <p:cNvSpPr/>
          <p:nvPr/>
        </p:nvSpPr>
        <p:spPr>
          <a:xfrm>
            <a:off x="3264601" y="1495019"/>
            <a:ext cx="1656000" cy="756000"/>
          </a:xfrm>
          <a:prstGeom prst="rect">
            <a:avLst/>
          </a:prstGeom>
          <a:gradFill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algn="ctr" defTabSz="785835">
              <a:buClr>
                <a:srgbClr val="000000"/>
              </a:buClr>
            </a:pPr>
            <a:r>
              <a:rPr lang="sl-SI" sz="12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RAZVOJ TURISTIČNIH PRODUKTOV</a:t>
            </a:r>
            <a:endParaRPr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4"/>
          <p:cNvSpPr/>
          <p:nvPr/>
        </p:nvSpPr>
        <p:spPr>
          <a:xfrm>
            <a:off x="5370185" y="1501978"/>
            <a:ext cx="1656000" cy="756000"/>
          </a:xfrm>
          <a:prstGeom prst="rect">
            <a:avLst/>
          </a:prstGeom>
          <a:gradFill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algn="ctr" defTabSz="785835">
              <a:buClr>
                <a:srgbClr val="000000"/>
              </a:buClr>
            </a:pPr>
            <a:endParaRPr lang="sl-SI"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 defTabSz="785835">
              <a:buClr>
                <a:srgbClr val="000000"/>
              </a:buClr>
            </a:pPr>
            <a:r>
              <a:rPr lang="sl-SI" sz="12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PROMOCIJA</a:t>
            </a:r>
            <a:endParaRPr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7475769" y="1491742"/>
            <a:ext cx="1656000" cy="756000"/>
          </a:xfrm>
          <a:prstGeom prst="rect">
            <a:avLst/>
          </a:prstGeom>
          <a:gradFill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algn="ctr" defTabSz="785835">
              <a:buClr>
                <a:srgbClr val="000000"/>
              </a:buClr>
            </a:pPr>
            <a:endParaRPr lang="sl-SI"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 defTabSz="785835">
              <a:buClr>
                <a:srgbClr val="000000"/>
              </a:buClr>
            </a:pPr>
            <a:r>
              <a:rPr lang="sl-SI" sz="12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INFORMIRANJE</a:t>
            </a:r>
            <a:endParaRPr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4"/>
          <p:cNvSpPr/>
          <p:nvPr/>
        </p:nvSpPr>
        <p:spPr>
          <a:xfrm>
            <a:off x="9631738" y="1483743"/>
            <a:ext cx="1656000" cy="756000"/>
          </a:xfrm>
          <a:prstGeom prst="rect">
            <a:avLst/>
          </a:prstGeom>
          <a:gradFill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</a:gra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algn="ctr" defTabSz="785835">
              <a:buClr>
                <a:srgbClr val="000000"/>
              </a:buClr>
            </a:pPr>
            <a:endParaRPr lang="sl-SI"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 defTabSz="785835">
              <a:buClr>
                <a:srgbClr val="000000"/>
              </a:buClr>
            </a:pPr>
            <a:r>
              <a:rPr lang="sl-SI" sz="1203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ZNANJE MLADI IN TURIZEM</a:t>
            </a:r>
            <a:endParaRPr sz="1203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1403178" y="3107309"/>
            <a:ext cx="1656000" cy="63686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Moja dežela – lepa in gostoljubna </a:t>
            </a:r>
            <a:endParaRPr sz="1203" b="1" dirty="0"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4"/>
          <p:cNvSpPr/>
          <p:nvPr/>
        </p:nvSpPr>
        <p:spPr>
          <a:xfrm>
            <a:off x="3230741" y="3086413"/>
            <a:ext cx="1656000" cy="7743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Organizacija različnih posvetov z namenom  spodbujanja razvoja turizma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4"/>
          <p:cNvSpPr/>
          <p:nvPr/>
        </p:nvSpPr>
        <p:spPr>
          <a:xfrm>
            <a:off x="5382270" y="2348071"/>
            <a:ext cx="1656000" cy="639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Predstavitve  ponudbe TDO na sejmih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4"/>
          <p:cNvSpPr/>
          <p:nvPr/>
        </p:nvSpPr>
        <p:spPr>
          <a:xfrm>
            <a:off x="1403178" y="3860802"/>
            <a:ext cx="1656000" cy="63686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>
                <a:latin typeface="Arial"/>
                <a:ea typeface="Arial"/>
                <a:cs typeface="Arial"/>
                <a:sym typeface="Arial"/>
              </a:rPr>
              <a:t>Turistični drobnogled</a:t>
            </a:r>
            <a:endParaRPr sz="1203"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4"/>
          <p:cNvSpPr/>
          <p:nvPr/>
        </p:nvSpPr>
        <p:spPr>
          <a:xfrm>
            <a:off x="5373518" y="3094140"/>
            <a:ext cx="1656000" cy="84667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Izdaja tiskanih medijev – revija Lipov list, katalog Doživite Slovenijo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4"/>
          <p:cNvSpPr/>
          <p:nvPr/>
        </p:nvSpPr>
        <p:spPr>
          <a:xfrm>
            <a:off x="5372812" y="4674907"/>
            <a:ext cx="1656000" cy="8737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Promocija na spletnem portalu TZS, družabnih omrežjih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4"/>
          <p:cNvSpPr/>
          <p:nvPr/>
        </p:nvSpPr>
        <p:spPr>
          <a:xfrm>
            <a:off x="7472880" y="2944307"/>
            <a:ext cx="1656000" cy="64469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Informiranje na raznih srečanjih, forumih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7485669" y="2327880"/>
            <a:ext cx="1656000" cy="48148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Stalna  komunikacija s TD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4"/>
          <p:cNvSpPr/>
          <p:nvPr/>
        </p:nvSpPr>
        <p:spPr>
          <a:xfrm>
            <a:off x="9631738" y="3163837"/>
            <a:ext cx="1656000" cy="32741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Zlata kuhalnica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4"/>
          <p:cNvSpPr/>
          <p:nvPr/>
        </p:nvSpPr>
        <p:spPr>
          <a:xfrm>
            <a:off x="9631738" y="2346308"/>
            <a:ext cx="1656000" cy="73767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Turizem in vrtec -  Slovenija v otroških očeh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4"/>
          <p:cNvSpPr/>
          <p:nvPr/>
        </p:nvSpPr>
        <p:spPr>
          <a:xfrm>
            <a:off x="9631738" y="3567066"/>
            <a:ext cx="1656000" cy="45017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Turizmu pomaga lastna glava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4"/>
          <p:cNvSpPr/>
          <p:nvPr/>
        </p:nvSpPr>
        <p:spPr>
          <a:xfrm>
            <a:off x="9636081" y="4150688"/>
            <a:ext cx="1656000" cy="5445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Več znanja za več turizma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cxnSp>
        <p:nvCxnSpPr>
          <p:cNvPr id="359" name="Google Shape;359;p4"/>
          <p:cNvCxnSpPr>
            <a:cxnSpLocks/>
          </p:cNvCxnSpPr>
          <p:nvPr/>
        </p:nvCxnSpPr>
        <p:spPr>
          <a:xfrm>
            <a:off x="2526030" y="1259404"/>
            <a:ext cx="7989570" cy="0"/>
          </a:xfrm>
          <a:prstGeom prst="straightConnector1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Google Shape;366;p4"/>
          <p:cNvSpPr/>
          <p:nvPr/>
        </p:nvSpPr>
        <p:spPr>
          <a:xfrm>
            <a:off x="3246751" y="2320738"/>
            <a:ext cx="1656000" cy="639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Oblikovanje avtentičnih turističnih produktov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4"/>
          <p:cNvSpPr/>
          <p:nvPr/>
        </p:nvSpPr>
        <p:spPr>
          <a:xfrm>
            <a:off x="1410190" y="2324223"/>
            <a:ext cx="1656000" cy="63920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>
                <a:latin typeface="Arial"/>
                <a:ea typeface="Arial"/>
                <a:cs typeface="Arial"/>
                <a:sym typeface="Arial"/>
              </a:rPr>
              <a:t>Spomladanske čistilne akcije</a:t>
            </a:r>
            <a:endParaRPr sz="1203"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4"/>
          <p:cNvSpPr/>
          <p:nvPr/>
        </p:nvSpPr>
        <p:spPr>
          <a:xfrm>
            <a:off x="9631738" y="4828030"/>
            <a:ext cx="1656000" cy="26906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Turistični vodnik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4"/>
          <p:cNvSpPr/>
          <p:nvPr/>
        </p:nvSpPr>
        <p:spPr>
          <a:xfrm>
            <a:off x="7479430" y="3691225"/>
            <a:ext cx="1656000" cy="7867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Informiranje s področja zakonodaje, turizma, razpisov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4"/>
          <p:cNvSpPr/>
          <p:nvPr/>
        </p:nvSpPr>
        <p:spPr>
          <a:xfrm>
            <a:off x="7479430" y="4553180"/>
            <a:ext cx="1656000" cy="6441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b="1" dirty="0">
                <a:latin typeface="Arial"/>
                <a:ea typeface="Arial"/>
                <a:cs typeface="Arial"/>
                <a:sym typeface="Arial"/>
              </a:rPr>
              <a:t>PORTAL  TZS</a:t>
            </a:r>
            <a:endParaRPr sz="1203" b="1" dirty="0">
              <a:latin typeface="Arial"/>
              <a:cs typeface="Arial"/>
              <a:sym typeface="Arial"/>
            </a:endParaRPr>
          </a:p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Informacijski sistem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4"/>
          <p:cNvSpPr/>
          <p:nvPr/>
        </p:nvSpPr>
        <p:spPr>
          <a:xfrm>
            <a:off x="5373517" y="4094188"/>
            <a:ext cx="1656000" cy="47486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>
                <a:latin typeface="Arial"/>
                <a:ea typeface="Arial"/>
                <a:cs typeface="Arial"/>
                <a:sym typeface="Arial"/>
              </a:rPr>
              <a:t>Spletna revija Lipov list</a:t>
            </a:r>
            <a:endParaRPr sz="1203"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4"/>
          <p:cNvSpPr/>
          <p:nvPr/>
        </p:nvSpPr>
        <p:spPr>
          <a:xfrm>
            <a:off x="3237704" y="3969421"/>
            <a:ext cx="1656000" cy="74456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Razpis za sofinanciranje prireditev TD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4"/>
          <p:cNvSpPr/>
          <p:nvPr/>
        </p:nvSpPr>
        <p:spPr>
          <a:xfrm>
            <a:off x="3236532" y="4856479"/>
            <a:ext cx="1656913" cy="70566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endParaRPr sz="1203" dirty="0"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73;p4">
            <a:extLst>
              <a:ext uri="{FF2B5EF4-FFF2-40B4-BE49-F238E27FC236}">
                <a16:creationId xmlns:a16="http://schemas.microsoft.com/office/drawing/2014/main" id="{93142F74-0BFF-41D1-994D-7DE65AA84B41}"/>
              </a:ext>
            </a:extLst>
          </p:cNvPr>
          <p:cNvSpPr/>
          <p:nvPr/>
        </p:nvSpPr>
        <p:spPr>
          <a:xfrm>
            <a:off x="7036135" y="5701770"/>
            <a:ext cx="2210560" cy="95126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PROJEKT:</a:t>
            </a:r>
            <a:endParaRPr sz="1203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Puščica: dol 1">
            <a:extLst>
              <a:ext uri="{FF2B5EF4-FFF2-40B4-BE49-F238E27FC236}">
                <a16:creationId xmlns:a16="http://schemas.microsoft.com/office/drawing/2014/main" id="{02B83A27-092F-4415-A8BE-187BF87E7C18}"/>
              </a:ext>
            </a:extLst>
          </p:cNvPr>
          <p:cNvSpPr/>
          <p:nvPr/>
        </p:nvSpPr>
        <p:spPr>
          <a:xfrm>
            <a:off x="6050271" y="5551626"/>
            <a:ext cx="45719" cy="717396"/>
          </a:xfrm>
          <a:prstGeom prst="downArrow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5835">
              <a:buClr>
                <a:srgbClr val="000000"/>
              </a:buClr>
            </a:pPr>
            <a:endParaRPr lang="sl-SI" sz="1203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6" name="Google Shape;352;p4">
            <a:extLst>
              <a:ext uri="{FF2B5EF4-FFF2-40B4-BE49-F238E27FC236}">
                <a16:creationId xmlns:a16="http://schemas.microsoft.com/office/drawing/2014/main" id="{3847B0F1-9915-47B9-B6D5-3A687A5FD2C1}"/>
              </a:ext>
            </a:extLst>
          </p:cNvPr>
          <p:cNvSpPr/>
          <p:nvPr/>
        </p:nvSpPr>
        <p:spPr>
          <a:xfrm>
            <a:off x="3249523" y="5665174"/>
            <a:ext cx="1656000" cy="6997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ea typeface="Arial"/>
                <a:cs typeface="Arial"/>
                <a:sym typeface="Arial"/>
              </a:rPr>
              <a:t>Slovenski turistični vodnik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pic>
        <p:nvPicPr>
          <p:cNvPr id="47" name="Picture 17">
            <a:extLst>
              <a:ext uri="{FF2B5EF4-FFF2-40B4-BE49-F238E27FC236}">
                <a16:creationId xmlns:a16="http://schemas.microsoft.com/office/drawing/2014/main" id="{B2CE350A-359E-4BA0-8E0F-174DB847C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516" y="5916981"/>
            <a:ext cx="803034" cy="352041"/>
          </a:xfrm>
          <a:prstGeom prst="rect">
            <a:avLst/>
          </a:prstGeom>
        </p:spPr>
      </p:pic>
      <p:pic>
        <p:nvPicPr>
          <p:cNvPr id="48" name="Picture 3">
            <a:extLst>
              <a:ext uri="{FF2B5EF4-FFF2-40B4-BE49-F238E27FC236}">
                <a16:creationId xmlns:a16="http://schemas.microsoft.com/office/drawing/2014/main" id="{F2A1CBBC-5968-452C-AE5E-46BFF6C5A8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96" y="6048238"/>
            <a:ext cx="2000973" cy="440487"/>
          </a:xfrm>
          <a:prstGeom prst="rect">
            <a:avLst/>
          </a:prstGeom>
        </p:spPr>
      </p:pic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E0408A53-B752-4670-BB42-6DCB79DC3326}"/>
              </a:ext>
            </a:extLst>
          </p:cNvPr>
          <p:cNvCxnSpPr/>
          <p:nvPr/>
        </p:nvCxnSpPr>
        <p:spPr>
          <a:xfrm flipV="1">
            <a:off x="5000089" y="6313292"/>
            <a:ext cx="2070951" cy="1067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5C5ACF5C-6794-4019-85D0-883A8CC546B7}"/>
              </a:ext>
            </a:extLst>
          </p:cNvPr>
          <p:cNvCxnSpPr>
            <a:cxnSpLocks/>
          </p:cNvCxnSpPr>
          <p:nvPr/>
        </p:nvCxnSpPr>
        <p:spPr>
          <a:xfrm>
            <a:off x="8021037" y="5135058"/>
            <a:ext cx="0" cy="5667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1.jpg">
            <a:extLst>
              <a:ext uri="{FF2B5EF4-FFF2-40B4-BE49-F238E27FC236}">
                <a16:creationId xmlns:a16="http://schemas.microsoft.com/office/drawing/2014/main" id="{3DC5B569-DC0D-D8E1-6C05-BF5DA0A91659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3264601" y="4965796"/>
            <a:ext cx="1605738" cy="556369"/>
          </a:xfrm>
          <a:prstGeom prst="rect">
            <a:avLst/>
          </a:prstGeom>
          <a:ln/>
        </p:spPr>
      </p:pic>
      <p:sp>
        <p:nvSpPr>
          <p:cNvPr id="6" name="Google Shape;358;p4">
            <a:extLst>
              <a:ext uri="{FF2B5EF4-FFF2-40B4-BE49-F238E27FC236}">
                <a16:creationId xmlns:a16="http://schemas.microsoft.com/office/drawing/2014/main" id="{B96934ED-46E5-B3A3-9595-315D171C6F0F}"/>
              </a:ext>
            </a:extLst>
          </p:cNvPr>
          <p:cNvSpPr/>
          <p:nvPr/>
        </p:nvSpPr>
        <p:spPr>
          <a:xfrm>
            <a:off x="9631738" y="5210853"/>
            <a:ext cx="1656000" cy="54456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8575" tIns="39277" rIns="78575" bIns="39277" anchor="t" anchorCtr="0">
            <a:noAutofit/>
          </a:bodyPr>
          <a:lstStyle/>
          <a:p>
            <a:pPr defTabSz="785835">
              <a:buClr>
                <a:srgbClr val="000000"/>
              </a:buClr>
            </a:pPr>
            <a:r>
              <a:rPr lang="sl-SI" sz="1203" dirty="0">
                <a:latin typeface="Arial"/>
                <a:cs typeface="Arial"/>
                <a:sym typeface="Arial"/>
              </a:rPr>
              <a:t>Slovenija za mlade</a:t>
            </a:r>
            <a:endParaRPr sz="1203" dirty="0">
              <a:latin typeface="Arial"/>
              <a:cs typeface="Arial"/>
              <a:sym typeface="Arial"/>
            </a:endParaRP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BDD122F1-2043-9353-5BCE-90F34C71471E}"/>
              </a:ext>
            </a:extLst>
          </p:cNvPr>
          <p:cNvCxnSpPr>
            <a:cxnSpLocks/>
          </p:cNvCxnSpPr>
          <p:nvPr/>
        </p:nvCxnSpPr>
        <p:spPr>
          <a:xfrm>
            <a:off x="2526030" y="1259404"/>
            <a:ext cx="0" cy="224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35C5B674-9357-86BF-DEFD-A5202B2A729B}"/>
              </a:ext>
            </a:extLst>
          </p:cNvPr>
          <p:cNvCxnSpPr>
            <a:endCxn id="343" idx="0"/>
          </p:cNvCxnSpPr>
          <p:nvPr/>
        </p:nvCxnSpPr>
        <p:spPr>
          <a:xfrm>
            <a:off x="4087516" y="1259404"/>
            <a:ext cx="5085" cy="235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>
            <a:extLst>
              <a:ext uri="{FF2B5EF4-FFF2-40B4-BE49-F238E27FC236}">
                <a16:creationId xmlns:a16="http://schemas.microsoft.com/office/drawing/2014/main" id="{30D710B6-6DC0-DB99-F6F5-3905182681E6}"/>
              </a:ext>
            </a:extLst>
          </p:cNvPr>
          <p:cNvCxnSpPr/>
          <p:nvPr/>
        </p:nvCxnSpPr>
        <p:spPr>
          <a:xfrm>
            <a:off x="6297930" y="1259404"/>
            <a:ext cx="0" cy="232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>
            <a:extLst>
              <a:ext uri="{FF2B5EF4-FFF2-40B4-BE49-F238E27FC236}">
                <a16:creationId xmlns:a16="http://schemas.microsoft.com/office/drawing/2014/main" id="{D2886821-C5D5-509E-83F8-42F762683C5D}"/>
              </a:ext>
            </a:extLst>
          </p:cNvPr>
          <p:cNvCxnSpPr>
            <a:endCxn id="345" idx="0"/>
          </p:cNvCxnSpPr>
          <p:nvPr/>
        </p:nvCxnSpPr>
        <p:spPr>
          <a:xfrm>
            <a:off x="8298180" y="1259404"/>
            <a:ext cx="5589" cy="232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ven puščični povezovalnik 31">
            <a:extLst>
              <a:ext uri="{FF2B5EF4-FFF2-40B4-BE49-F238E27FC236}">
                <a16:creationId xmlns:a16="http://schemas.microsoft.com/office/drawing/2014/main" id="{E591ADDA-464C-4F46-54E0-A42700FEB8C7}"/>
              </a:ext>
            </a:extLst>
          </p:cNvPr>
          <p:cNvCxnSpPr>
            <a:endCxn id="346" idx="0"/>
          </p:cNvCxnSpPr>
          <p:nvPr/>
        </p:nvCxnSpPr>
        <p:spPr>
          <a:xfrm>
            <a:off x="10459738" y="1259404"/>
            <a:ext cx="0" cy="224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166" y="1335589"/>
            <a:ext cx="5206435" cy="4529721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95F6C5C-2BF6-9E91-F65F-1959E72AD117}"/>
              </a:ext>
            </a:extLst>
          </p:cNvPr>
          <p:cNvSpPr txBox="1"/>
          <p:nvPr/>
        </p:nvSpPr>
        <p:spPr>
          <a:xfrm>
            <a:off x="313373" y="1106567"/>
            <a:ext cx="4697730" cy="16796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63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369 TURISTIČNIH DRUŠTEV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63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24 REGIJSKIH/OBČINSKIH ZVEZ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63" b="1" dirty="0">
                <a:latin typeface="Calibri" panose="020F0502020204030204" pitchFamily="34" charset="0"/>
                <a:ea typeface="Calibri" panose="020F0502020204030204" pitchFamily="34" charset="0"/>
              </a:rPr>
              <a:t>35.000 ČLANOV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l-SI" sz="2063" b="1" dirty="0">
                <a:latin typeface="Calibri" panose="020F0502020204030204" pitchFamily="34" charset="0"/>
                <a:ea typeface="Calibri" panose="020F0502020204030204" pitchFamily="34" charset="0"/>
              </a:rPr>
              <a:t>2.000 MLADIH</a:t>
            </a:r>
            <a:r>
              <a:rPr lang="sl-SI" sz="2063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245574" indent="-245574">
              <a:buFont typeface="Wingdings" panose="05000000000000000000" pitchFamily="2" charset="2"/>
              <a:buChar char="Ø"/>
            </a:pPr>
            <a:r>
              <a:rPr lang="sl-SI" sz="2063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2.000 MLADIH</a:t>
            </a:r>
            <a:r>
              <a:rPr lang="sl-SI" sz="2063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49D0114-D836-37F7-9272-AE0FDDD3A6D7}"/>
              </a:ext>
            </a:extLst>
          </p:cNvPr>
          <p:cNvSpPr txBox="1"/>
          <p:nvPr/>
        </p:nvSpPr>
        <p:spPr>
          <a:xfrm>
            <a:off x="313373" y="3720108"/>
            <a:ext cx="50244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l-SI" b="1" cap="all" dirty="0">
                <a:solidFill>
                  <a:srgbClr val="081E30"/>
                </a:solidFill>
                <a:effectLst/>
                <a:latin typeface="Mukta"/>
              </a:rPr>
              <a:t>DELUJEMO NA TEMELJU: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4"/>
              </a:rPr>
              <a:t>Zakona o društvih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5"/>
              </a:rPr>
              <a:t>Zakona o nevladnih organizacijah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6"/>
              </a:rPr>
              <a:t>Zakona o spodbujanju razvoja turizma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7"/>
              </a:rPr>
              <a:t>Statuta TZS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8"/>
              </a:rPr>
              <a:t>Strategije razvoja slovenskega turizma 2022-2027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l-SI" b="0" i="0" strike="noStrike" dirty="0">
                <a:solidFill>
                  <a:srgbClr val="045A9E"/>
                </a:solidFill>
                <a:effectLst/>
                <a:latin typeface="Mukta"/>
                <a:hlinkClick r:id="rId9"/>
              </a:rPr>
              <a:t>Etični kodeks v turizmu</a:t>
            </a:r>
            <a:endParaRPr lang="sl-SI" b="0" i="0" dirty="0">
              <a:solidFill>
                <a:srgbClr val="081E30"/>
              </a:solidFill>
              <a:effectLst/>
              <a:latin typeface="Mukt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0"/>
          <p:cNvPicPr preferRelativeResize="0"/>
          <p:nvPr/>
        </p:nvPicPr>
        <p:blipFill rotWithShape="1">
          <a:blip r:embed="rId3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1040" y="444151"/>
            <a:ext cx="9902952" cy="63772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jeZBesedilom 2"/>
          <p:cNvSpPr txBox="1"/>
          <p:nvPr/>
        </p:nvSpPr>
        <p:spPr>
          <a:xfrm>
            <a:off x="8774190" y="1777169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POMURSKA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TZ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7548354" y="2422823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ŠTAJERSKA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TZ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5449388" y="3818394"/>
            <a:ext cx="290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TZ KUM 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5671326" y="2800488"/>
            <a:ext cx="1377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SAŠKA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4055093" y="3938875"/>
            <a:ext cx="137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OSREDNJE SLOVENSKA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  RTZ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3330615" y="2817614"/>
            <a:ext cx="1377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GORENJSKA 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TZ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2409966" y="3904659"/>
            <a:ext cx="1377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SEVERNO- PRIMORSKA </a:t>
            </a:r>
          </a:p>
          <a:p>
            <a:r>
              <a:rPr lang="sl-SI" b="1" dirty="0">
                <a:solidFill>
                  <a:srgbClr val="002060"/>
                </a:solidFill>
              </a:rPr>
              <a:t>        RTZ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3063456" y="5354637"/>
            <a:ext cx="199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BRKINI, KRAS, NOTRNJSKA</a:t>
            </a:r>
          </a:p>
        </p:txBody>
      </p:sp>
      <p:sp>
        <p:nvSpPr>
          <p:cNvPr id="16" name="PoljeZBesedilom 15"/>
          <p:cNvSpPr txBox="1"/>
          <p:nvPr/>
        </p:nvSpPr>
        <p:spPr>
          <a:xfrm>
            <a:off x="5671326" y="4694779"/>
            <a:ext cx="187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RTZ DOLENJSKE IN BELE KRAJINE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Rokopis 1">
                <a:extLst>
                  <a:ext uri="{FF2B5EF4-FFF2-40B4-BE49-F238E27FC236}">
                    <a16:creationId xmlns:a16="http://schemas.microsoft.com/office/drawing/2014/main" id="{668906E0-25FF-D5A1-31D4-7EE411489E2B}"/>
                  </a:ext>
                </a:extLst>
              </p14:cNvPr>
              <p14:cNvContentPartPr/>
              <p14:nvPr/>
            </p14:nvContentPartPr>
            <p14:xfrm>
              <a:off x="6400549" y="3943793"/>
              <a:ext cx="208440" cy="334440"/>
            </p14:xfrm>
          </p:contentPart>
        </mc:Choice>
        <mc:Fallback xmlns="">
          <p:pic>
            <p:nvPicPr>
              <p:cNvPr id="2" name="Rokopis 1">
                <a:extLst>
                  <a:ext uri="{FF2B5EF4-FFF2-40B4-BE49-F238E27FC236}">
                    <a16:creationId xmlns:a16="http://schemas.microsoft.com/office/drawing/2014/main" id="{668906E0-25FF-D5A1-31D4-7EE411489E2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82549" y="3926153"/>
                <a:ext cx="244080" cy="3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Rokopis 6">
                <a:extLst>
                  <a:ext uri="{FF2B5EF4-FFF2-40B4-BE49-F238E27FC236}">
                    <a16:creationId xmlns:a16="http://schemas.microsoft.com/office/drawing/2014/main" id="{CBA23CE8-6FEE-F02E-A4C5-34149FBE5AA8}"/>
                  </a:ext>
                </a:extLst>
              </p14:cNvPr>
              <p14:cNvContentPartPr/>
              <p14:nvPr/>
            </p14:nvContentPartPr>
            <p14:xfrm>
              <a:off x="13733029" y="4416473"/>
              <a:ext cx="360" cy="360"/>
            </p14:xfrm>
          </p:contentPart>
        </mc:Choice>
        <mc:Fallback xmlns="">
          <p:pic>
            <p:nvPicPr>
              <p:cNvPr id="7" name="Rokopis 6">
                <a:extLst>
                  <a:ext uri="{FF2B5EF4-FFF2-40B4-BE49-F238E27FC236}">
                    <a16:creationId xmlns:a16="http://schemas.microsoft.com/office/drawing/2014/main" id="{CBA23CE8-6FEE-F02E-A4C5-34149FBE5A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715389" y="439847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Rokopis 7">
                <a:extLst>
                  <a:ext uri="{FF2B5EF4-FFF2-40B4-BE49-F238E27FC236}">
                    <a16:creationId xmlns:a16="http://schemas.microsoft.com/office/drawing/2014/main" id="{EC94472D-84FE-4754-E21E-CAD7B4F9F775}"/>
                  </a:ext>
                </a:extLst>
              </p14:cNvPr>
              <p14:cNvContentPartPr/>
              <p14:nvPr/>
            </p14:nvContentPartPr>
            <p14:xfrm>
              <a:off x="6381829" y="3908513"/>
              <a:ext cx="192960" cy="352800"/>
            </p14:xfrm>
          </p:contentPart>
        </mc:Choice>
        <mc:Fallback xmlns="">
          <p:pic>
            <p:nvPicPr>
              <p:cNvPr id="8" name="Rokopis 7">
                <a:extLst>
                  <a:ext uri="{FF2B5EF4-FFF2-40B4-BE49-F238E27FC236}">
                    <a16:creationId xmlns:a16="http://schemas.microsoft.com/office/drawing/2014/main" id="{EC94472D-84FE-4754-E21E-CAD7B4F9F77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63829" y="3890873"/>
                <a:ext cx="22860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Rokopis 16">
                <a:extLst>
                  <a:ext uri="{FF2B5EF4-FFF2-40B4-BE49-F238E27FC236}">
                    <a16:creationId xmlns:a16="http://schemas.microsoft.com/office/drawing/2014/main" id="{4B44EA9A-6F8E-5D7E-CF09-0F0E0153D04C}"/>
                  </a:ext>
                </a:extLst>
              </p14:cNvPr>
              <p14:cNvContentPartPr/>
              <p14:nvPr/>
            </p14:nvContentPartPr>
            <p14:xfrm>
              <a:off x="12128149" y="4451033"/>
              <a:ext cx="360" cy="360"/>
            </p14:xfrm>
          </p:contentPart>
        </mc:Choice>
        <mc:Fallback xmlns="">
          <p:pic>
            <p:nvPicPr>
              <p:cNvPr id="17" name="Rokopis 16">
                <a:extLst>
                  <a:ext uri="{FF2B5EF4-FFF2-40B4-BE49-F238E27FC236}">
                    <a16:creationId xmlns:a16="http://schemas.microsoft.com/office/drawing/2014/main" id="{4B44EA9A-6F8E-5D7E-CF09-0F0E0153D04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10509" y="443303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Rokopis 17">
                <a:extLst>
                  <a:ext uri="{FF2B5EF4-FFF2-40B4-BE49-F238E27FC236}">
                    <a16:creationId xmlns:a16="http://schemas.microsoft.com/office/drawing/2014/main" id="{8723E784-A4DA-C041-CC38-5DBBB4E3F1B8}"/>
                  </a:ext>
                </a:extLst>
              </p14:cNvPr>
              <p14:cNvContentPartPr/>
              <p14:nvPr/>
            </p14:nvContentPartPr>
            <p14:xfrm>
              <a:off x="13835989" y="4416473"/>
              <a:ext cx="360" cy="360"/>
            </p14:xfrm>
          </p:contentPart>
        </mc:Choice>
        <mc:Fallback xmlns="">
          <p:pic>
            <p:nvPicPr>
              <p:cNvPr id="18" name="Rokopis 17">
                <a:extLst>
                  <a:ext uri="{FF2B5EF4-FFF2-40B4-BE49-F238E27FC236}">
                    <a16:creationId xmlns:a16="http://schemas.microsoft.com/office/drawing/2014/main" id="{8723E784-A4DA-C041-CC38-5DBBB4E3F1B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818349" y="439847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Rokopis 18">
                <a:extLst>
                  <a:ext uri="{FF2B5EF4-FFF2-40B4-BE49-F238E27FC236}">
                    <a16:creationId xmlns:a16="http://schemas.microsoft.com/office/drawing/2014/main" id="{18D148ED-1CF6-17CE-337A-F32B8C30BF19}"/>
                  </a:ext>
                </a:extLst>
              </p14:cNvPr>
              <p14:cNvContentPartPr/>
              <p14:nvPr/>
            </p14:nvContentPartPr>
            <p14:xfrm>
              <a:off x="4330189" y="4364273"/>
              <a:ext cx="360" cy="360"/>
            </p14:xfrm>
          </p:contentPart>
        </mc:Choice>
        <mc:Fallback xmlns="">
          <p:pic>
            <p:nvPicPr>
              <p:cNvPr id="19" name="Rokopis 18">
                <a:extLst>
                  <a:ext uri="{FF2B5EF4-FFF2-40B4-BE49-F238E27FC236}">
                    <a16:creationId xmlns:a16="http://schemas.microsoft.com/office/drawing/2014/main" id="{18D148ED-1CF6-17CE-337A-F32B8C30BF1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12189" y="4346273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Skupina 22">
            <a:extLst>
              <a:ext uri="{FF2B5EF4-FFF2-40B4-BE49-F238E27FC236}">
                <a16:creationId xmlns:a16="http://schemas.microsoft.com/office/drawing/2014/main" id="{7155DE58-9AED-FF4A-0939-1861385BC851}"/>
              </a:ext>
            </a:extLst>
          </p:cNvPr>
          <p:cNvGrpSpPr/>
          <p:nvPr/>
        </p:nvGrpSpPr>
        <p:grpSpPr>
          <a:xfrm>
            <a:off x="4640509" y="4088513"/>
            <a:ext cx="360" cy="360"/>
            <a:chOff x="4640509" y="408851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Rokopis 19">
                  <a:extLst>
                    <a:ext uri="{FF2B5EF4-FFF2-40B4-BE49-F238E27FC236}">
                      <a16:creationId xmlns:a16="http://schemas.microsoft.com/office/drawing/2014/main" id="{E3780A65-7069-A8FF-D47D-07A2A9FA72EF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0" name="Rokopis 19">
                  <a:extLst>
                    <a:ext uri="{FF2B5EF4-FFF2-40B4-BE49-F238E27FC236}">
                      <a16:creationId xmlns:a16="http://schemas.microsoft.com/office/drawing/2014/main" id="{E3780A65-7069-A8FF-D47D-07A2A9FA72E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Rokopis 20">
                  <a:extLst>
                    <a:ext uri="{FF2B5EF4-FFF2-40B4-BE49-F238E27FC236}">
                      <a16:creationId xmlns:a16="http://schemas.microsoft.com/office/drawing/2014/main" id="{92669BB7-FE4E-D060-B3CD-1EB268EA1D36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1" name="Rokopis 20">
                  <a:extLst>
                    <a:ext uri="{FF2B5EF4-FFF2-40B4-BE49-F238E27FC236}">
                      <a16:creationId xmlns:a16="http://schemas.microsoft.com/office/drawing/2014/main" id="{92669BB7-FE4E-D060-B3CD-1EB268EA1D3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Rokopis 21">
                  <a:extLst>
                    <a:ext uri="{FF2B5EF4-FFF2-40B4-BE49-F238E27FC236}">
                      <a16:creationId xmlns:a16="http://schemas.microsoft.com/office/drawing/2014/main" id="{86EAB62E-D715-AA2C-4549-5C2E0C22327B}"/>
                    </a:ext>
                  </a:extLst>
                </p14:cNvPr>
                <p14:cNvContentPartPr/>
                <p14:nvPr/>
              </p14:nvContentPartPr>
              <p14:xfrm>
                <a:off x="4640509" y="4088513"/>
                <a:ext cx="360" cy="360"/>
              </p14:xfrm>
            </p:contentPart>
          </mc:Choice>
          <mc:Fallback xmlns="">
            <p:pic>
              <p:nvPicPr>
                <p:cNvPr id="22" name="Rokopis 21">
                  <a:extLst>
                    <a:ext uri="{FF2B5EF4-FFF2-40B4-BE49-F238E27FC236}">
                      <a16:creationId xmlns:a16="http://schemas.microsoft.com/office/drawing/2014/main" id="{86EAB62E-D715-AA2C-4549-5C2E0C22327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622509" y="4070513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Slika 3">
            <a:extLst>
              <a:ext uri="{FF2B5EF4-FFF2-40B4-BE49-F238E27FC236}">
                <a16:creationId xmlns:a16="http://schemas.microsoft.com/office/drawing/2014/main" id="{6C6CC235-6835-3252-F97E-05E8FC7549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5" y="444151"/>
            <a:ext cx="1511935" cy="11135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56CDFF2-C1F8-B5DA-0329-2411ECF53343}"/>
              </a:ext>
            </a:extLst>
          </p:cNvPr>
          <p:cNvSpPr txBox="1"/>
          <p:nvPr/>
        </p:nvSpPr>
        <p:spPr>
          <a:xfrm>
            <a:off x="914397" y="652336"/>
            <a:ext cx="477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/>
              <a:t>Zemljevid regijskih TZ</a:t>
            </a:r>
          </a:p>
        </p:txBody>
      </p:sp>
    </p:spTree>
    <p:extLst>
      <p:ext uri="{BB962C8B-B14F-4D97-AF65-F5344CB8AC3E}">
        <p14:creationId xmlns:p14="http://schemas.microsoft.com/office/powerpoint/2010/main" val="1840578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387;p5">
            <a:extLst>
              <a:ext uri="{FF2B5EF4-FFF2-40B4-BE49-F238E27FC236}">
                <a16:creationId xmlns:a16="http://schemas.microsoft.com/office/drawing/2014/main" id="{C6822488-5024-4F77-9E3D-42FAC9CB04D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281209" y="268694"/>
            <a:ext cx="6019800" cy="578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000"/>
              <a:buFont typeface="Calibri"/>
              <a:buNone/>
            </a:pPr>
            <a:r>
              <a:rPr lang="sl-SI" b="1" dirty="0">
                <a:solidFill>
                  <a:schemeClr val="bg2"/>
                </a:solidFill>
              </a:rPr>
              <a:t>.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63" name="Google Shape;388;p5">
            <a:extLst>
              <a:ext uri="{FF2B5EF4-FFF2-40B4-BE49-F238E27FC236}">
                <a16:creationId xmlns:a16="http://schemas.microsoft.com/office/drawing/2014/main" id="{854C9CF0-E22D-487A-9DED-46C44CCD78B6}"/>
              </a:ext>
            </a:extLst>
          </p:cNvPr>
          <p:cNvSpPr/>
          <p:nvPr/>
        </p:nvSpPr>
        <p:spPr>
          <a:xfrm>
            <a:off x="3701616" y="1671989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GTZ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4" name="Google Shape;389;p5">
            <a:extLst>
              <a:ext uri="{FF2B5EF4-FFF2-40B4-BE49-F238E27FC236}">
                <a16:creationId xmlns:a16="http://schemas.microsoft.com/office/drawing/2014/main" id="{9C4BD28C-A618-4160-9D21-6E2566EB981D}"/>
              </a:ext>
            </a:extLst>
          </p:cNvPr>
          <p:cNvSpPr/>
          <p:nvPr/>
        </p:nvSpPr>
        <p:spPr>
          <a:xfrm>
            <a:off x="4926558" y="1665185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TZ</a:t>
            </a:r>
            <a:r>
              <a:rPr lang="sl-SI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BKN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5" name="Google Shape;390;p5">
            <a:extLst>
              <a:ext uri="{FF2B5EF4-FFF2-40B4-BE49-F238E27FC236}">
                <a16:creationId xmlns:a16="http://schemas.microsoft.com/office/drawing/2014/main" id="{F8EDD81C-6972-41FE-8245-DB8F8B7303A3}"/>
              </a:ext>
            </a:extLst>
          </p:cNvPr>
          <p:cNvSpPr/>
          <p:nvPr/>
        </p:nvSpPr>
        <p:spPr>
          <a:xfrm>
            <a:off x="6120991" y="1665185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TZ DBK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6" name="Google Shape;391;p5">
            <a:extLst>
              <a:ext uri="{FF2B5EF4-FFF2-40B4-BE49-F238E27FC236}">
                <a16:creationId xmlns:a16="http://schemas.microsoft.com/office/drawing/2014/main" id="{1C796984-7600-4769-AE46-458CFE7D7773}"/>
              </a:ext>
            </a:extLst>
          </p:cNvPr>
          <p:cNvSpPr/>
          <p:nvPr/>
        </p:nvSpPr>
        <p:spPr>
          <a:xfrm>
            <a:off x="2507183" y="1675179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PTZ</a:t>
            </a:r>
            <a:endParaRPr sz="1800">
              <a:solidFill>
                <a:schemeClr val="tx1"/>
              </a:solidFill>
            </a:endParaRPr>
          </a:p>
        </p:txBody>
      </p:sp>
      <p:sp>
        <p:nvSpPr>
          <p:cNvPr id="68" name="Google Shape;393;p5">
            <a:extLst>
              <a:ext uri="{FF2B5EF4-FFF2-40B4-BE49-F238E27FC236}">
                <a16:creationId xmlns:a16="http://schemas.microsoft.com/office/drawing/2014/main" id="{E6926650-244E-452C-B53E-69ECB32EAEE7}"/>
              </a:ext>
            </a:extLst>
          </p:cNvPr>
          <p:cNvSpPr/>
          <p:nvPr/>
        </p:nvSpPr>
        <p:spPr>
          <a:xfrm>
            <a:off x="87808" y="1671989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RTZ</a:t>
            </a:r>
            <a:r>
              <a:rPr lang="sl-SI" sz="1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SAŠKA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69" name="Google Shape;394;p5">
            <a:extLst>
              <a:ext uri="{FF2B5EF4-FFF2-40B4-BE49-F238E27FC236}">
                <a16:creationId xmlns:a16="http://schemas.microsoft.com/office/drawing/2014/main" id="{3DA8873D-53EC-4E89-8220-0D2DF5EDBEF7}"/>
              </a:ext>
            </a:extLst>
          </p:cNvPr>
          <p:cNvSpPr/>
          <p:nvPr/>
        </p:nvSpPr>
        <p:spPr>
          <a:xfrm>
            <a:off x="8606214" y="1683414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Severno primorska RTZ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Google Shape;395;p5">
            <a:extLst>
              <a:ext uri="{FF2B5EF4-FFF2-40B4-BE49-F238E27FC236}">
                <a16:creationId xmlns:a16="http://schemas.microsoft.com/office/drawing/2014/main" id="{B9802E20-D0E1-476D-B98B-1A796FEE012E}"/>
              </a:ext>
            </a:extLst>
          </p:cNvPr>
          <p:cNvSpPr/>
          <p:nvPr/>
        </p:nvSpPr>
        <p:spPr>
          <a:xfrm>
            <a:off x="7381272" y="1681618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Osrednje slovenska RTZ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Google Shape;397;p5">
            <a:extLst>
              <a:ext uri="{FF2B5EF4-FFF2-40B4-BE49-F238E27FC236}">
                <a16:creationId xmlns:a16="http://schemas.microsoft.com/office/drawing/2014/main" id="{9835B801-7AD6-4EB8-B3A3-42007AC515D0}"/>
              </a:ext>
            </a:extLst>
          </p:cNvPr>
          <p:cNvSpPr/>
          <p:nvPr/>
        </p:nvSpPr>
        <p:spPr>
          <a:xfrm>
            <a:off x="1290597" y="2391989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OTZ MB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7</a:t>
            </a:r>
            <a:endParaRPr sz="1600" dirty="0"/>
          </a:p>
        </p:txBody>
      </p:sp>
      <p:sp>
        <p:nvSpPr>
          <p:cNvPr id="73" name="Google Shape;398;p5">
            <a:extLst>
              <a:ext uri="{FF2B5EF4-FFF2-40B4-BE49-F238E27FC236}">
                <a16:creationId xmlns:a16="http://schemas.microsoft.com/office/drawing/2014/main" id="{B9533A45-7CB7-4DF4-BF65-F03F92396DD2}"/>
              </a:ext>
            </a:extLst>
          </p:cNvPr>
          <p:cNvSpPr/>
          <p:nvPr/>
        </p:nvSpPr>
        <p:spPr>
          <a:xfrm>
            <a:off x="1298329" y="3085651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MOTZ SB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14</a:t>
            </a:r>
            <a:endParaRPr sz="1600" dirty="0"/>
          </a:p>
        </p:txBody>
      </p:sp>
      <p:sp>
        <p:nvSpPr>
          <p:cNvPr id="76" name="Google Shape;401;p5">
            <a:extLst>
              <a:ext uri="{FF2B5EF4-FFF2-40B4-BE49-F238E27FC236}">
                <a16:creationId xmlns:a16="http://schemas.microsoft.com/office/drawing/2014/main" id="{BEC41776-2AB2-4B20-8B01-FF898E83D19E}"/>
              </a:ext>
            </a:extLst>
          </p:cNvPr>
          <p:cNvSpPr/>
          <p:nvPr/>
        </p:nvSpPr>
        <p:spPr>
          <a:xfrm>
            <a:off x="87431" y="2370673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VELENJE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7</a:t>
            </a:r>
            <a:endParaRPr sz="1600" dirty="0"/>
          </a:p>
        </p:txBody>
      </p:sp>
      <p:sp>
        <p:nvSpPr>
          <p:cNvPr id="77" name="Google Shape;402;p5">
            <a:extLst>
              <a:ext uri="{FF2B5EF4-FFF2-40B4-BE49-F238E27FC236}">
                <a16:creationId xmlns:a16="http://schemas.microsoft.com/office/drawing/2014/main" id="{09A096FC-FCF9-44AE-AAC4-3024FDE542DF}"/>
              </a:ext>
            </a:extLst>
          </p:cNvPr>
          <p:cNvSpPr/>
          <p:nvPr/>
        </p:nvSpPr>
        <p:spPr>
          <a:xfrm>
            <a:off x="73459" y="3086503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ŠOŠTANJ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5</a:t>
            </a:r>
            <a:endParaRPr sz="1600" dirty="0"/>
          </a:p>
        </p:txBody>
      </p:sp>
      <p:sp>
        <p:nvSpPr>
          <p:cNvPr id="78" name="Google Shape;403;p5">
            <a:extLst>
              <a:ext uri="{FF2B5EF4-FFF2-40B4-BE49-F238E27FC236}">
                <a16:creationId xmlns:a16="http://schemas.microsoft.com/office/drawing/2014/main" id="{C2711F04-6801-4B56-8A08-353E0290A71E}"/>
              </a:ext>
            </a:extLst>
          </p:cNvPr>
          <p:cNvSpPr/>
          <p:nvPr/>
        </p:nvSpPr>
        <p:spPr>
          <a:xfrm>
            <a:off x="2518546" y="3097680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PUCONCI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7</a:t>
            </a:r>
            <a:endParaRPr sz="1600" dirty="0"/>
          </a:p>
        </p:txBody>
      </p:sp>
      <p:sp>
        <p:nvSpPr>
          <p:cNvPr id="79" name="Google Shape;404;p5">
            <a:extLst>
              <a:ext uri="{FF2B5EF4-FFF2-40B4-BE49-F238E27FC236}">
                <a16:creationId xmlns:a16="http://schemas.microsoft.com/office/drawing/2014/main" id="{9651950A-1A68-40F4-B790-17005E5C1078}"/>
              </a:ext>
            </a:extLst>
          </p:cNvPr>
          <p:cNvSpPr/>
          <p:nvPr/>
        </p:nvSpPr>
        <p:spPr>
          <a:xfrm>
            <a:off x="2524817" y="2416273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OZ LJUTOMER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6</a:t>
            </a:r>
            <a:endParaRPr sz="1600" dirty="0"/>
          </a:p>
        </p:txBody>
      </p:sp>
      <p:sp>
        <p:nvSpPr>
          <p:cNvPr id="80" name="Google Shape;405;p5">
            <a:extLst>
              <a:ext uri="{FF2B5EF4-FFF2-40B4-BE49-F238E27FC236}">
                <a16:creationId xmlns:a16="http://schemas.microsoft.com/office/drawing/2014/main" id="{DBAA58B4-59E5-4181-82F1-F49E280D2DFB}"/>
              </a:ext>
            </a:extLst>
          </p:cNvPr>
          <p:cNvSpPr/>
          <p:nvPr/>
        </p:nvSpPr>
        <p:spPr>
          <a:xfrm>
            <a:off x="58399" y="3817540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ŽALEC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5</a:t>
            </a:r>
            <a:endParaRPr sz="1600" dirty="0"/>
          </a:p>
        </p:txBody>
      </p:sp>
      <p:sp>
        <p:nvSpPr>
          <p:cNvPr id="81" name="Google Shape;406;p5">
            <a:extLst>
              <a:ext uri="{FF2B5EF4-FFF2-40B4-BE49-F238E27FC236}">
                <a16:creationId xmlns:a16="http://schemas.microsoft.com/office/drawing/2014/main" id="{959332AB-42A4-45EC-B845-8651D181AD12}"/>
              </a:ext>
            </a:extLst>
          </p:cNvPr>
          <p:cNvSpPr/>
          <p:nvPr/>
        </p:nvSpPr>
        <p:spPr>
          <a:xfrm>
            <a:off x="47644" y="4536132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TD ČLANI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30</a:t>
            </a:r>
            <a:endParaRPr sz="1600" dirty="0"/>
          </a:p>
        </p:txBody>
      </p:sp>
      <p:sp>
        <p:nvSpPr>
          <p:cNvPr id="82" name="Google Shape;407;p5">
            <a:extLst>
              <a:ext uri="{FF2B5EF4-FFF2-40B4-BE49-F238E27FC236}">
                <a16:creationId xmlns:a16="http://schemas.microsoft.com/office/drawing/2014/main" id="{4EE531BB-491A-4051-824B-931D501878C7}"/>
              </a:ext>
            </a:extLst>
          </p:cNvPr>
          <p:cNvSpPr/>
          <p:nvPr/>
        </p:nvSpPr>
        <p:spPr>
          <a:xfrm>
            <a:off x="47644" y="5225261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13</a:t>
            </a:r>
            <a:endParaRPr sz="1600" dirty="0"/>
          </a:p>
        </p:txBody>
      </p:sp>
      <p:sp>
        <p:nvSpPr>
          <p:cNvPr id="86" name="Google Shape;411;p5">
            <a:extLst>
              <a:ext uri="{FF2B5EF4-FFF2-40B4-BE49-F238E27FC236}">
                <a16:creationId xmlns:a16="http://schemas.microsoft.com/office/drawing/2014/main" id="{5B218839-AC65-425D-B29C-C439A2BB6853}"/>
              </a:ext>
            </a:extLst>
          </p:cNvPr>
          <p:cNvSpPr/>
          <p:nvPr/>
        </p:nvSpPr>
        <p:spPr>
          <a:xfrm>
            <a:off x="2519292" y="3798676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ČLAN</a:t>
            </a:r>
            <a:r>
              <a:rPr lang="sl-SI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20</a:t>
            </a:r>
            <a:endParaRPr sz="1600" dirty="0"/>
          </a:p>
        </p:txBody>
      </p:sp>
      <p:sp>
        <p:nvSpPr>
          <p:cNvPr id="90" name="Google Shape;415;p5">
            <a:extLst>
              <a:ext uri="{FF2B5EF4-FFF2-40B4-BE49-F238E27FC236}">
                <a16:creationId xmlns:a16="http://schemas.microsoft.com/office/drawing/2014/main" id="{DD080ACE-6CF7-4E65-B278-451DDC0BB2DC}"/>
              </a:ext>
            </a:extLst>
          </p:cNvPr>
          <p:cNvSpPr/>
          <p:nvPr/>
        </p:nvSpPr>
        <p:spPr>
          <a:xfrm>
            <a:off x="7395309" y="2411205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MZ  LJ 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1600" dirty="0"/>
          </a:p>
        </p:txBody>
      </p:sp>
      <p:sp>
        <p:nvSpPr>
          <p:cNvPr id="91" name="Google Shape;416;p5">
            <a:extLst>
              <a:ext uri="{FF2B5EF4-FFF2-40B4-BE49-F238E27FC236}">
                <a16:creationId xmlns:a16="http://schemas.microsoft.com/office/drawing/2014/main" id="{2EC4787E-DA25-4A1E-B43F-A948BF913D3B}"/>
              </a:ext>
            </a:extLst>
          </p:cNvPr>
          <p:cNvSpPr/>
          <p:nvPr/>
        </p:nvSpPr>
        <p:spPr>
          <a:xfrm>
            <a:off x="7395310" y="3064178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MEDVODE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8</a:t>
            </a:r>
            <a:endParaRPr sz="1600" dirty="0"/>
          </a:p>
        </p:txBody>
      </p:sp>
      <p:sp>
        <p:nvSpPr>
          <p:cNvPr id="92" name="Google Shape;417;p5">
            <a:extLst>
              <a:ext uri="{FF2B5EF4-FFF2-40B4-BE49-F238E27FC236}">
                <a16:creationId xmlns:a16="http://schemas.microsoft.com/office/drawing/2014/main" id="{0F481A44-5A30-4CB9-B390-4D1D79CFACBB}"/>
              </a:ext>
            </a:extLst>
          </p:cNvPr>
          <p:cNvSpPr/>
          <p:nvPr/>
        </p:nvSpPr>
        <p:spPr>
          <a:xfrm>
            <a:off x="7407292" y="4490998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IG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13</a:t>
            </a:r>
            <a:endParaRPr sz="1600" dirty="0"/>
          </a:p>
        </p:txBody>
      </p:sp>
      <p:sp>
        <p:nvSpPr>
          <p:cNvPr id="93" name="Google Shape;418;p5">
            <a:extLst>
              <a:ext uri="{FF2B5EF4-FFF2-40B4-BE49-F238E27FC236}">
                <a16:creationId xmlns:a16="http://schemas.microsoft.com/office/drawing/2014/main" id="{7FDC831A-961D-4B71-9B0C-DF04472B8D8D}"/>
              </a:ext>
            </a:extLst>
          </p:cNvPr>
          <p:cNvSpPr/>
          <p:nvPr/>
        </p:nvSpPr>
        <p:spPr>
          <a:xfrm>
            <a:off x="7397084" y="3793765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GROSUPLJE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3</a:t>
            </a:r>
            <a:endParaRPr sz="1600" dirty="0"/>
          </a:p>
        </p:txBody>
      </p:sp>
      <p:sp>
        <p:nvSpPr>
          <p:cNvPr id="96" name="Google Shape;421;p5">
            <a:extLst>
              <a:ext uri="{FF2B5EF4-FFF2-40B4-BE49-F238E27FC236}">
                <a16:creationId xmlns:a16="http://schemas.microsoft.com/office/drawing/2014/main" id="{42C33499-AE95-46A3-96E7-B75660EC1860}"/>
              </a:ext>
            </a:extLst>
          </p:cNvPr>
          <p:cNvSpPr/>
          <p:nvPr/>
        </p:nvSpPr>
        <p:spPr>
          <a:xfrm>
            <a:off x="67218" y="959090"/>
            <a:ext cx="12031110" cy="62068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600" b="1" i="0" u="none" strike="noStrike" cap="none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TURISTIČNA ZVEZA SLOVENIJE</a:t>
            </a:r>
            <a:endParaRPr sz="3600" b="1" i="0" u="none" strike="noStrike" cap="none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425;p5">
            <a:extLst>
              <a:ext uri="{FF2B5EF4-FFF2-40B4-BE49-F238E27FC236}">
                <a16:creationId xmlns:a16="http://schemas.microsoft.com/office/drawing/2014/main" id="{EF529628-B86C-4783-8783-CC4901CBE843}"/>
              </a:ext>
            </a:extLst>
          </p:cNvPr>
          <p:cNvSpPr/>
          <p:nvPr/>
        </p:nvSpPr>
        <p:spPr>
          <a:xfrm>
            <a:off x="7407292" y="5223468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30</a:t>
            </a:r>
            <a:endParaRPr sz="1600" dirty="0"/>
          </a:p>
        </p:txBody>
      </p:sp>
      <p:sp>
        <p:nvSpPr>
          <p:cNvPr id="101" name="Google Shape;426;p5">
            <a:extLst>
              <a:ext uri="{FF2B5EF4-FFF2-40B4-BE49-F238E27FC236}">
                <a16:creationId xmlns:a16="http://schemas.microsoft.com/office/drawing/2014/main" id="{CF5ABED7-E9FF-4672-80DD-9DAE7F0712CC}"/>
              </a:ext>
            </a:extLst>
          </p:cNvPr>
          <p:cNvSpPr/>
          <p:nvPr/>
        </p:nvSpPr>
        <p:spPr>
          <a:xfrm>
            <a:off x="4930877" y="2391989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ČLANI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15</a:t>
            </a:r>
            <a:endParaRPr sz="1600" dirty="0"/>
          </a:p>
        </p:txBody>
      </p:sp>
      <p:sp>
        <p:nvSpPr>
          <p:cNvPr id="102" name="Google Shape;427;p5">
            <a:extLst>
              <a:ext uri="{FF2B5EF4-FFF2-40B4-BE49-F238E27FC236}">
                <a16:creationId xmlns:a16="http://schemas.microsoft.com/office/drawing/2014/main" id="{61AB5DB5-1CF3-4F0B-A43A-7808792F11D7}"/>
              </a:ext>
            </a:extLst>
          </p:cNvPr>
          <p:cNvSpPr/>
          <p:nvPr/>
        </p:nvSpPr>
        <p:spPr>
          <a:xfrm>
            <a:off x="6116058" y="2391092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ČLANI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19</a:t>
            </a:r>
            <a:endParaRPr sz="1600" dirty="0"/>
          </a:p>
        </p:txBody>
      </p:sp>
      <p:sp>
        <p:nvSpPr>
          <p:cNvPr id="103" name="Google Shape;428;p5">
            <a:extLst>
              <a:ext uri="{FF2B5EF4-FFF2-40B4-BE49-F238E27FC236}">
                <a16:creationId xmlns:a16="http://schemas.microsoft.com/office/drawing/2014/main" id="{C03EAAAC-92D0-43BF-864B-FD3EB7C2C7BF}"/>
              </a:ext>
            </a:extLst>
          </p:cNvPr>
          <p:cNvSpPr/>
          <p:nvPr/>
        </p:nvSpPr>
        <p:spPr>
          <a:xfrm>
            <a:off x="3688780" y="2400352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ČLANI 29</a:t>
            </a:r>
            <a:endParaRPr sz="1600" dirty="0"/>
          </a:p>
        </p:txBody>
      </p:sp>
      <p:sp>
        <p:nvSpPr>
          <p:cNvPr id="104" name="Google Shape;429;p5">
            <a:extLst>
              <a:ext uri="{FF2B5EF4-FFF2-40B4-BE49-F238E27FC236}">
                <a16:creationId xmlns:a16="http://schemas.microsoft.com/office/drawing/2014/main" id="{234D3BBA-A813-425F-8705-8F2007A2C6AC}"/>
              </a:ext>
            </a:extLst>
          </p:cNvPr>
          <p:cNvSpPr/>
          <p:nvPr/>
        </p:nvSpPr>
        <p:spPr>
          <a:xfrm>
            <a:off x="191644" y="6059573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60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Google Shape;430;p5">
            <a:extLst>
              <a:ext uri="{FF2B5EF4-FFF2-40B4-BE49-F238E27FC236}">
                <a16:creationId xmlns:a16="http://schemas.microsoft.com/office/drawing/2014/main" id="{A68337CC-2D1E-43E1-8DC8-00562F0BF633}"/>
              </a:ext>
            </a:extLst>
          </p:cNvPr>
          <p:cNvSpPr/>
          <p:nvPr/>
        </p:nvSpPr>
        <p:spPr>
          <a:xfrm>
            <a:off x="2664450" y="5338269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39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Google Shape;432;p5">
            <a:extLst>
              <a:ext uri="{FF2B5EF4-FFF2-40B4-BE49-F238E27FC236}">
                <a16:creationId xmlns:a16="http://schemas.microsoft.com/office/drawing/2014/main" id="{4BE1A3C8-2C06-4D94-B89B-E14946EAE841}"/>
              </a:ext>
            </a:extLst>
          </p:cNvPr>
          <p:cNvSpPr/>
          <p:nvPr/>
        </p:nvSpPr>
        <p:spPr>
          <a:xfrm>
            <a:off x="5107061" y="403210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28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Google Shape;433;p5">
            <a:extLst>
              <a:ext uri="{FF2B5EF4-FFF2-40B4-BE49-F238E27FC236}">
                <a16:creationId xmlns:a16="http://schemas.microsoft.com/office/drawing/2014/main" id="{9F4E253E-9777-4A3E-82EF-CDAAC043A986}"/>
              </a:ext>
            </a:extLst>
          </p:cNvPr>
          <p:cNvSpPr/>
          <p:nvPr/>
        </p:nvSpPr>
        <p:spPr>
          <a:xfrm>
            <a:off x="6291109" y="402146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21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Google Shape;434;p5">
            <a:extLst>
              <a:ext uri="{FF2B5EF4-FFF2-40B4-BE49-F238E27FC236}">
                <a16:creationId xmlns:a16="http://schemas.microsoft.com/office/drawing/2014/main" id="{F8634A8B-88A6-4AC8-B0D1-D97BDA607F9E}"/>
              </a:ext>
            </a:extLst>
          </p:cNvPr>
          <p:cNvSpPr/>
          <p:nvPr/>
        </p:nvSpPr>
        <p:spPr>
          <a:xfrm>
            <a:off x="3886248" y="403210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35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Google Shape;435;p5">
            <a:extLst>
              <a:ext uri="{FF2B5EF4-FFF2-40B4-BE49-F238E27FC236}">
                <a16:creationId xmlns:a16="http://schemas.microsoft.com/office/drawing/2014/main" id="{B7EA9836-513D-4EE5-8B12-E85460915ED1}"/>
              </a:ext>
            </a:extLst>
          </p:cNvPr>
          <p:cNvSpPr/>
          <p:nvPr/>
        </p:nvSpPr>
        <p:spPr>
          <a:xfrm>
            <a:off x="7552782" y="5993414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61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Google Shape;392;p5">
            <a:extLst>
              <a:ext uri="{FF2B5EF4-FFF2-40B4-BE49-F238E27FC236}">
                <a16:creationId xmlns:a16="http://schemas.microsoft.com/office/drawing/2014/main" id="{765ABEFA-45F6-4903-B93D-35D4DB51AA37}"/>
              </a:ext>
            </a:extLst>
          </p:cNvPr>
          <p:cNvSpPr/>
          <p:nvPr/>
        </p:nvSpPr>
        <p:spPr>
          <a:xfrm>
            <a:off x="1282241" y="1668437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ŠTZ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15" name="Google Shape;398;p5">
            <a:extLst>
              <a:ext uri="{FF2B5EF4-FFF2-40B4-BE49-F238E27FC236}">
                <a16:creationId xmlns:a16="http://schemas.microsoft.com/office/drawing/2014/main" id="{22E0D751-DF48-4C19-977F-C39B7197DDF1}"/>
              </a:ext>
            </a:extLst>
          </p:cNvPr>
          <p:cNvSpPr/>
          <p:nvPr/>
        </p:nvSpPr>
        <p:spPr>
          <a:xfrm>
            <a:off x="1288184" y="3796391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latin typeface="Calibri" panose="020F0502020204030204" pitchFamily="34" charset="0"/>
              </a:rPr>
              <a:t>TZ SP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latin typeface="Calibri" panose="020F0502020204030204" pitchFamily="34" charset="0"/>
              </a:rPr>
              <a:t>6</a:t>
            </a:r>
            <a:endParaRPr sz="1600" b="1" dirty="0">
              <a:latin typeface="Calibri" panose="020F0502020204030204" pitchFamily="34" charset="0"/>
            </a:endParaRPr>
          </a:p>
        </p:txBody>
      </p:sp>
      <p:sp>
        <p:nvSpPr>
          <p:cNvPr id="116" name="Google Shape;399;p5">
            <a:extLst>
              <a:ext uri="{FF2B5EF4-FFF2-40B4-BE49-F238E27FC236}">
                <a16:creationId xmlns:a16="http://schemas.microsoft.com/office/drawing/2014/main" id="{7C04D4FB-7D80-4C65-A67C-6CACDE827922}"/>
              </a:ext>
            </a:extLst>
          </p:cNvPr>
          <p:cNvSpPr/>
          <p:nvPr/>
        </p:nvSpPr>
        <p:spPr>
          <a:xfrm>
            <a:off x="1288184" y="4455420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ČLANI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21</a:t>
            </a:r>
            <a:endParaRPr sz="1600" dirty="0"/>
          </a:p>
        </p:txBody>
      </p:sp>
      <p:sp>
        <p:nvSpPr>
          <p:cNvPr id="117" name="Google Shape;400;p5">
            <a:extLst>
              <a:ext uri="{FF2B5EF4-FFF2-40B4-BE49-F238E27FC236}">
                <a16:creationId xmlns:a16="http://schemas.microsoft.com/office/drawing/2014/main" id="{9F00B0DC-F295-4292-9567-CA154F3604F5}"/>
              </a:ext>
            </a:extLst>
          </p:cNvPr>
          <p:cNvSpPr/>
          <p:nvPr/>
        </p:nvSpPr>
        <p:spPr>
          <a:xfrm>
            <a:off x="1300850" y="5153652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11</a:t>
            </a:r>
            <a:endParaRPr sz="1600" dirty="0"/>
          </a:p>
        </p:txBody>
      </p:sp>
      <p:sp>
        <p:nvSpPr>
          <p:cNvPr id="118" name="Google Shape;437;p5">
            <a:extLst>
              <a:ext uri="{FF2B5EF4-FFF2-40B4-BE49-F238E27FC236}">
                <a16:creationId xmlns:a16="http://schemas.microsoft.com/office/drawing/2014/main" id="{6B453280-549A-4416-ABDC-A22B62B2E270}"/>
              </a:ext>
            </a:extLst>
          </p:cNvPr>
          <p:cNvSpPr/>
          <p:nvPr/>
        </p:nvSpPr>
        <p:spPr>
          <a:xfrm>
            <a:off x="1442329" y="599741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58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Google Shape;419;p5">
            <a:extLst>
              <a:ext uri="{FF2B5EF4-FFF2-40B4-BE49-F238E27FC236}">
                <a16:creationId xmlns:a16="http://schemas.microsoft.com/office/drawing/2014/main" id="{DFC16429-71E9-47C4-A7F7-245FDB05561D}"/>
              </a:ext>
            </a:extLst>
          </p:cNvPr>
          <p:cNvSpPr/>
          <p:nvPr/>
        </p:nvSpPr>
        <p:spPr>
          <a:xfrm>
            <a:off x="8606214" y="2401618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NG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8</a:t>
            </a:r>
            <a:endParaRPr sz="1600" dirty="0"/>
          </a:p>
        </p:txBody>
      </p:sp>
      <p:sp>
        <p:nvSpPr>
          <p:cNvPr id="122" name="Google Shape;422;p5">
            <a:extLst>
              <a:ext uri="{FF2B5EF4-FFF2-40B4-BE49-F238E27FC236}">
                <a16:creationId xmlns:a16="http://schemas.microsoft.com/office/drawing/2014/main" id="{F9B97DEA-D2EA-4474-9077-3E50C05B11F1}"/>
              </a:ext>
            </a:extLst>
          </p:cNvPr>
          <p:cNvSpPr/>
          <p:nvPr/>
        </p:nvSpPr>
        <p:spPr>
          <a:xfrm>
            <a:off x="8606214" y="3097928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GP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9</a:t>
            </a:r>
            <a:endParaRPr sz="1600" dirty="0"/>
          </a:p>
        </p:txBody>
      </p:sp>
      <p:sp>
        <p:nvSpPr>
          <p:cNvPr id="123" name="Google Shape;423;p5">
            <a:extLst>
              <a:ext uri="{FF2B5EF4-FFF2-40B4-BE49-F238E27FC236}">
                <a16:creationId xmlns:a16="http://schemas.microsoft.com/office/drawing/2014/main" id="{D8FC755C-6BF4-46E1-B10F-F785DC740EF5}"/>
              </a:ext>
            </a:extLst>
          </p:cNvPr>
          <p:cNvSpPr/>
          <p:nvPr/>
        </p:nvSpPr>
        <p:spPr>
          <a:xfrm>
            <a:off x="8610727" y="3816132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22</a:t>
            </a:r>
            <a:endParaRPr sz="1600" dirty="0"/>
          </a:p>
        </p:txBody>
      </p:sp>
      <p:sp>
        <p:nvSpPr>
          <p:cNvPr id="124" name="Google Shape;431;p5">
            <a:extLst>
              <a:ext uri="{FF2B5EF4-FFF2-40B4-BE49-F238E27FC236}">
                <a16:creationId xmlns:a16="http://schemas.microsoft.com/office/drawing/2014/main" id="{C750B4B6-CCC0-481B-848D-9985D3E7CB0E}"/>
              </a:ext>
            </a:extLst>
          </p:cNvPr>
          <p:cNvSpPr/>
          <p:nvPr/>
        </p:nvSpPr>
        <p:spPr>
          <a:xfrm>
            <a:off x="8813689" y="468411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39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Google Shape;396;p5">
            <a:extLst>
              <a:ext uri="{FF2B5EF4-FFF2-40B4-BE49-F238E27FC236}">
                <a16:creationId xmlns:a16="http://schemas.microsoft.com/office/drawing/2014/main" id="{81E007A6-D409-44AE-BE5A-2E8175A9395E}"/>
              </a:ext>
            </a:extLst>
          </p:cNvPr>
          <p:cNvSpPr/>
          <p:nvPr/>
        </p:nvSpPr>
        <p:spPr>
          <a:xfrm>
            <a:off x="9817118" y="1691654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TZ KUM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26" name="Google Shape;412;p5">
            <a:extLst>
              <a:ext uri="{FF2B5EF4-FFF2-40B4-BE49-F238E27FC236}">
                <a16:creationId xmlns:a16="http://schemas.microsoft.com/office/drawing/2014/main" id="{BB5396FE-24DF-47DB-ADB7-AD31D5A6E929}"/>
              </a:ext>
            </a:extLst>
          </p:cNvPr>
          <p:cNvSpPr/>
          <p:nvPr/>
        </p:nvSpPr>
        <p:spPr>
          <a:xfrm>
            <a:off x="11028022" y="2400352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OTZ BREŽICE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6</a:t>
            </a:r>
            <a:endParaRPr sz="1600" dirty="0"/>
          </a:p>
        </p:txBody>
      </p:sp>
      <p:sp>
        <p:nvSpPr>
          <p:cNvPr id="127" name="Google Shape;413;p5">
            <a:extLst>
              <a:ext uri="{FF2B5EF4-FFF2-40B4-BE49-F238E27FC236}">
                <a16:creationId xmlns:a16="http://schemas.microsoft.com/office/drawing/2014/main" id="{0F63C507-0D46-4178-B73C-B43B6E3CEB68}"/>
              </a:ext>
            </a:extLst>
          </p:cNvPr>
          <p:cNvSpPr/>
          <p:nvPr/>
        </p:nvSpPr>
        <p:spPr>
          <a:xfrm>
            <a:off x="11028022" y="3132210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OTZ KRŠKO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endParaRPr sz="1600" dirty="0"/>
          </a:p>
        </p:txBody>
      </p:sp>
      <p:sp>
        <p:nvSpPr>
          <p:cNvPr id="128" name="Google Shape;414;p5">
            <a:extLst>
              <a:ext uri="{FF2B5EF4-FFF2-40B4-BE49-F238E27FC236}">
                <a16:creationId xmlns:a16="http://schemas.microsoft.com/office/drawing/2014/main" id="{6CAA642A-A3C1-44A0-B791-7116E6226FB4}"/>
              </a:ext>
            </a:extLst>
          </p:cNvPr>
          <p:cNvSpPr/>
          <p:nvPr/>
        </p:nvSpPr>
        <p:spPr>
          <a:xfrm>
            <a:off x="11038541" y="3808454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CCFF">
                  <a:shade val="30000"/>
                  <a:satMod val="115000"/>
                </a:srgbClr>
              </a:gs>
              <a:gs pos="50000">
                <a:srgbClr val="FFCCFF">
                  <a:shade val="67500"/>
                  <a:satMod val="115000"/>
                </a:srgbClr>
              </a:gs>
              <a:gs pos="100000">
                <a:srgbClr val="FFCC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TZ SEVNICA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b="1" dirty="0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endParaRPr sz="1600" dirty="0"/>
          </a:p>
        </p:txBody>
      </p:sp>
      <p:sp>
        <p:nvSpPr>
          <p:cNvPr id="129" name="Google Shape;424;p5">
            <a:extLst>
              <a:ext uri="{FF2B5EF4-FFF2-40B4-BE49-F238E27FC236}">
                <a16:creationId xmlns:a16="http://schemas.microsoft.com/office/drawing/2014/main" id="{D0D75530-9886-431A-9D80-9F8012E5CF92}"/>
              </a:ext>
            </a:extLst>
          </p:cNvPr>
          <p:cNvSpPr/>
          <p:nvPr/>
        </p:nvSpPr>
        <p:spPr>
          <a:xfrm>
            <a:off x="9817118" y="2384314"/>
            <a:ext cx="1080000" cy="720000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ČLANI</a:t>
            </a:r>
            <a:endParaRPr lang="sl-SI" sz="1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14</a:t>
            </a:r>
            <a:endParaRPr sz="1600" dirty="0"/>
          </a:p>
        </p:txBody>
      </p:sp>
      <p:sp>
        <p:nvSpPr>
          <p:cNvPr id="130" name="Google Shape;436;p5">
            <a:extLst>
              <a:ext uri="{FF2B5EF4-FFF2-40B4-BE49-F238E27FC236}">
                <a16:creationId xmlns:a16="http://schemas.microsoft.com/office/drawing/2014/main" id="{D576E958-07CB-4D62-98AA-5BFF277B5AFA}"/>
              </a:ext>
            </a:extLst>
          </p:cNvPr>
          <p:cNvSpPr/>
          <p:nvPr/>
        </p:nvSpPr>
        <p:spPr>
          <a:xfrm>
            <a:off x="11182541" y="4752108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14 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Google Shape;403;p5">
            <a:extLst>
              <a:ext uri="{FF2B5EF4-FFF2-40B4-BE49-F238E27FC236}">
                <a16:creationId xmlns:a16="http://schemas.microsoft.com/office/drawing/2014/main" id="{C2711F04-6801-4B56-8A08-353E0290A71E}"/>
              </a:ext>
            </a:extLst>
          </p:cNvPr>
          <p:cNvSpPr/>
          <p:nvPr/>
        </p:nvSpPr>
        <p:spPr>
          <a:xfrm>
            <a:off x="2518831" y="4480083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  <a:effectLst>
            <a:softEdge rad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TD 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6</a:t>
            </a:r>
            <a:endParaRPr sz="1600" dirty="0"/>
          </a:p>
        </p:txBody>
      </p:sp>
      <p:sp>
        <p:nvSpPr>
          <p:cNvPr id="51" name="Google Shape;426;p5">
            <a:extLst>
              <a:ext uri="{FF2B5EF4-FFF2-40B4-BE49-F238E27FC236}">
                <a16:creationId xmlns:a16="http://schemas.microsoft.com/office/drawing/2014/main" id="{CF5ABED7-E9FF-4672-80DD-9DAE7F0712CC}"/>
              </a:ext>
            </a:extLst>
          </p:cNvPr>
          <p:cNvSpPr/>
          <p:nvPr/>
        </p:nvSpPr>
        <p:spPr>
          <a:xfrm>
            <a:off x="4927085" y="3097928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1600" dirty="0"/>
          </a:p>
        </p:txBody>
      </p:sp>
      <p:sp>
        <p:nvSpPr>
          <p:cNvPr id="52" name="Google Shape;427;p5">
            <a:extLst>
              <a:ext uri="{FF2B5EF4-FFF2-40B4-BE49-F238E27FC236}">
                <a16:creationId xmlns:a16="http://schemas.microsoft.com/office/drawing/2014/main" id="{61AB5DB5-1CF3-4F0B-A43A-7808792F11D7}"/>
              </a:ext>
            </a:extLst>
          </p:cNvPr>
          <p:cNvSpPr/>
          <p:nvPr/>
        </p:nvSpPr>
        <p:spPr>
          <a:xfrm>
            <a:off x="6107675" y="3111092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OSTALI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dirty="0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endParaRPr sz="1600" dirty="0"/>
          </a:p>
        </p:txBody>
      </p:sp>
      <p:sp>
        <p:nvSpPr>
          <p:cNvPr id="53" name="Google Shape;428;p5">
            <a:extLst>
              <a:ext uri="{FF2B5EF4-FFF2-40B4-BE49-F238E27FC236}">
                <a16:creationId xmlns:a16="http://schemas.microsoft.com/office/drawing/2014/main" id="{C03EAAAC-92D0-43BF-864B-FD3EB7C2C7BF}"/>
              </a:ext>
            </a:extLst>
          </p:cNvPr>
          <p:cNvSpPr/>
          <p:nvPr/>
        </p:nvSpPr>
        <p:spPr>
          <a:xfrm>
            <a:off x="3695344" y="3097928"/>
            <a:ext cx="1080000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6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TD </a:t>
            </a:r>
            <a:r>
              <a:rPr lang="sl-SI" sz="1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OSTALI 6</a:t>
            </a:r>
            <a:endParaRPr sz="1600" dirty="0"/>
          </a:p>
        </p:txBody>
      </p:sp>
      <p:sp>
        <p:nvSpPr>
          <p:cNvPr id="4" name="Google Shape;396;p5">
            <a:extLst>
              <a:ext uri="{FF2B5EF4-FFF2-40B4-BE49-F238E27FC236}">
                <a16:creationId xmlns:a16="http://schemas.microsoft.com/office/drawing/2014/main" id="{285C873C-4EBA-850D-3E36-DE510C63B0CA}"/>
              </a:ext>
            </a:extLst>
          </p:cNvPr>
          <p:cNvSpPr/>
          <p:nvPr/>
        </p:nvSpPr>
        <p:spPr>
          <a:xfrm>
            <a:off x="11018328" y="1665185"/>
            <a:ext cx="1080000" cy="720000"/>
          </a:xfrm>
          <a:prstGeom prst="rect">
            <a:avLst/>
          </a:prstGeom>
          <a:solidFill>
            <a:srgbClr val="33CCFF"/>
          </a:solidFill>
          <a:ln>
            <a:headEnd type="none" w="sm" len="sm"/>
            <a:tailEnd type="non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Posavje</a:t>
            </a:r>
            <a:endParaRPr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Google Shape;436;p5">
            <a:extLst>
              <a:ext uri="{FF2B5EF4-FFF2-40B4-BE49-F238E27FC236}">
                <a16:creationId xmlns:a16="http://schemas.microsoft.com/office/drawing/2014/main" id="{5B2BF7AB-1138-32FF-B3A7-F604184CD8B0}"/>
              </a:ext>
            </a:extLst>
          </p:cNvPr>
          <p:cNvSpPr/>
          <p:nvPr/>
        </p:nvSpPr>
        <p:spPr>
          <a:xfrm>
            <a:off x="9950002" y="3315267"/>
            <a:ext cx="792000" cy="720000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14</a:t>
            </a:r>
          </a:p>
          <a:p>
            <a:pPr marL="0" marR="0" lvl="0" indent="0" algn="ctr" rtl="0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TD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oogle Shape;421;p5">
            <a:extLst>
              <a:ext uri="{FF2B5EF4-FFF2-40B4-BE49-F238E27FC236}">
                <a16:creationId xmlns:a16="http://schemas.microsoft.com/office/drawing/2014/main" id="{A2317F44-1A8F-CCE6-C7A5-007981426C70}"/>
              </a:ext>
            </a:extLst>
          </p:cNvPr>
          <p:cNvSpPr/>
          <p:nvPr/>
        </p:nvSpPr>
        <p:spPr>
          <a:xfrm>
            <a:off x="105436" y="176472"/>
            <a:ext cx="12031110" cy="620688"/>
          </a:xfrm>
          <a:prstGeom prst="rect">
            <a:avLst/>
          </a:prstGeom>
          <a:solidFill>
            <a:schemeClr val="bg1"/>
          </a:solidFill>
          <a:ln w="0">
            <a:noFill/>
            <a:headEnd type="none" w="sm" len="sm"/>
            <a:tailEnd type="none" w="sm" len="sm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3200" b="1" i="0" u="none" strike="noStrike" cap="none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TURISTIČNA DRUŠTVENA ORGANIZACIJA</a:t>
            </a:r>
            <a:endParaRPr sz="3200" b="1" i="0" u="none" strike="noStrike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1391D8-C683-4179-4A7A-FDFD7CFF5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9375"/>
          </a:xfrm>
        </p:spPr>
        <p:txBody>
          <a:bodyPr>
            <a:normAutofit/>
          </a:bodyPr>
          <a:lstStyle/>
          <a:p>
            <a:r>
              <a:rPr lang="sl-SI" sz="800" dirty="0"/>
              <a:t>.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CD58C2BA-BB6C-BE2A-2BA2-47D9C4DCB2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308175"/>
              </p:ext>
            </p:extLst>
          </p:nvPr>
        </p:nvGraphicFramePr>
        <p:xfrm>
          <a:off x="171450" y="1554480"/>
          <a:ext cx="11075670" cy="530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C64E00C1-F578-4311-6893-E36DCCE8F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38" r="42063" b="76686"/>
          <a:stretch/>
        </p:blipFill>
        <p:spPr bwMode="auto">
          <a:xfrm>
            <a:off x="171450" y="365125"/>
            <a:ext cx="12110632" cy="1349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581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ikon 4">
            <a:extLst>
              <a:ext uri="{FF2B5EF4-FFF2-40B4-BE49-F238E27FC236}">
                <a16:creationId xmlns:a16="http://schemas.microsoft.com/office/drawing/2014/main" id="{1CA7AB56-DD0D-2CD3-B9BF-5EB2CB54D1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6244074"/>
              </p:ext>
            </p:extLst>
          </p:nvPr>
        </p:nvGraphicFramePr>
        <p:xfrm>
          <a:off x="514350" y="422910"/>
          <a:ext cx="11052810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13746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</TotalTime>
  <Words>1146</Words>
  <Application>Microsoft Office PowerPoint</Application>
  <PresentationFormat>Širokozaslonsko</PresentationFormat>
  <Paragraphs>329</Paragraphs>
  <Slides>28</Slides>
  <Notes>15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Mukta</vt:lpstr>
      <vt:lpstr>Noto Sans Symbols</vt:lpstr>
      <vt:lpstr>Wingdings</vt:lpstr>
      <vt:lpstr>Officeova tema</vt:lpstr>
      <vt:lpstr>.</vt:lpstr>
      <vt:lpstr>STRATEGIJA RAZVOJA IN DELOVANJA TZS IN TDO</vt:lpstr>
      <vt:lpstr>ORGANI TZS</vt:lpstr>
      <vt:lpstr>PODROČJA DELOVANJA TZS</vt:lpstr>
      <vt:lpstr>PowerPointova predstavitev</vt:lpstr>
      <vt:lpstr>PowerPointova predstavitev</vt:lpstr>
      <vt:lpstr>.</vt:lpstr>
      <vt:lpstr>.</vt:lpstr>
      <vt:lpstr>PowerPointova predstavitev</vt:lpstr>
      <vt:lpstr>PowerPointova predstavitev</vt:lpstr>
      <vt:lpstr>PowerPointova predstavitev</vt:lpstr>
      <vt:lpstr>PowerPointova predstavitev</vt:lpstr>
      <vt:lpstr>.</vt:lpstr>
      <vt:lpstr>.</vt:lpstr>
      <vt:lpstr>.</vt:lpstr>
      <vt:lpstr>.</vt:lpstr>
      <vt:lpstr>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.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Uporabnik</dc:creator>
  <cp:lastModifiedBy>Uporabnik</cp:lastModifiedBy>
  <cp:revision>62</cp:revision>
  <cp:lastPrinted>2022-11-11T14:35:24Z</cp:lastPrinted>
  <dcterms:created xsi:type="dcterms:W3CDTF">2021-03-08T11:45:17Z</dcterms:created>
  <dcterms:modified xsi:type="dcterms:W3CDTF">2022-11-13T16:45:43Z</dcterms:modified>
</cp:coreProperties>
</file>